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60" r:id="rId2"/>
    <p:sldId id="526" r:id="rId3"/>
    <p:sldId id="536" r:id="rId4"/>
    <p:sldId id="553" r:id="rId5"/>
    <p:sldId id="539" r:id="rId6"/>
    <p:sldId id="540" r:id="rId7"/>
    <p:sldId id="537" r:id="rId8"/>
    <p:sldId id="533" r:id="rId9"/>
    <p:sldId id="550" r:id="rId10"/>
    <p:sldId id="534" r:id="rId11"/>
    <p:sldId id="549" r:id="rId12"/>
    <p:sldId id="538" r:id="rId13"/>
    <p:sldId id="532" r:id="rId14"/>
    <p:sldId id="548" r:id="rId15"/>
    <p:sldId id="551" r:id="rId16"/>
    <p:sldId id="530" r:id="rId17"/>
    <p:sldId id="547" r:id="rId18"/>
    <p:sldId id="541" r:id="rId19"/>
    <p:sldId id="535" r:id="rId20"/>
    <p:sldId id="542" r:id="rId21"/>
    <p:sldId id="552" r:id="rId22"/>
    <p:sldId id="554" r:id="rId23"/>
    <p:sldId id="527" r:id="rId24"/>
    <p:sldId id="546" r:id="rId25"/>
    <p:sldId id="528" r:id="rId26"/>
    <p:sldId id="529" r:id="rId27"/>
    <p:sldId id="543" r:id="rId28"/>
    <p:sldId id="544" r:id="rId29"/>
    <p:sldId id="545" r:id="rId30"/>
    <p:sldId id="494" r:id="rId31"/>
    <p:sldId id="495" r:id="rId32"/>
    <p:sldId id="496" r:id="rId33"/>
    <p:sldId id="497" r:id="rId34"/>
    <p:sldId id="498" r:id="rId35"/>
    <p:sldId id="499" r:id="rId36"/>
    <p:sldId id="500" r:id="rId37"/>
    <p:sldId id="501" r:id="rId38"/>
    <p:sldId id="502" r:id="rId39"/>
    <p:sldId id="503" r:id="rId40"/>
    <p:sldId id="504" r:id="rId41"/>
    <p:sldId id="505" r:id="rId4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A7A7"/>
    <a:srgbClr val="DEEBF7"/>
    <a:srgbClr val="E2F0D9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0B4663-C7A1-40A6-AF52-9002E3224C8D}" v="4" dt="2026-02-11T07:55:55.7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8" autoAdjust="0"/>
    <p:restoredTop sz="82125" autoAdjust="0"/>
  </p:normalViewPr>
  <p:slideViewPr>
    <p:cSldViewPr snapToGrid="0">
      <p:cViewPr varScale="1">
        <p:scale>
          <a:sx n="49" d="100"/>
          <a:sy n="49" d="100"/>
        </p:scale>
        <p:origin x="688" y="36"/>
      </p:cViewPr>
      <p:guideLst>
        <p:guide orient="horz" pos="3249"/>
        <p:guide pos="3840"/>
      </p:guideLst>
    </p:cSldViewPr>
  </p:slideViewPr>
  <p:outlineViewPr>
    <p:cViewPr>
      <p:scale>
        <a:sx n="33" d="100"/>
        <a:sy n="33" d="100"/>
      </p:scale>
      <p:origin x="0" y="-121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h Stølting Brodal" userId="04ef4784-6591-4f86-a140-f5c3b108582a" providerId="ADAL" clId="{E3FB3D3F-03A2-4D0F-876D-930F74083705}"/>
    <pc:docChg chg="modSld">
      <pc:chgData name="Gerth Stølting Brodal" userId="04ef4784-6591-4f86-a140-f5c3b108582a" providerId="ADAL" clId="{E3FB3D3F-03A2-4D0F-876D-930F74083705}" dt="2026-02-01T20:53:52.147" v="0" actId="20577"/>
      <pc:docMkLst>
        <pc:docMk/>
      </pc:docMkLst>
      <pc:sldChg chg="modSp mod">
        <pc:chgData name="Gerth Stølting Brodal" userId="04ef4784-6591-4f86-a140-f5c3b108582a" providerId="ADAL" clId="{E3FB3D3F-03A2-4D0F-876D-930F74083705}" dt="2026-02-01T20:53:52.147" v="0" actId="20577"/>
        <pc:sldMkLst>
          <pc:docMk/>
          <pc:sldMk cId="2260976275" sldId="534"/>
        </pc:sldMkLst>
        <pc:spChg chg="mod">
          <ac:chgData name="Gerth Stølting Brodal" userId="04ef4784-6591-4f86-a140-f5c3b108582a" providerId="ADAL" clId="{E3FB3D3F-03A2-4D0F-876D-930F74083705}" dt="2026-02-01T20:53:52.147" v="0" actId="20577"/>
          <ac:spMkLst>
            <pc:docMk/>
            <pc:sldMk cId="2260976275" sldId="534"/>
            <ac:spMk id="3" creationId="{00000000-0000-0000-0000-000000000000}"/>
          </ac:spMkLst>
        </pc:spChg>
      </pc:sldChg>
    </pc:docChg>
  </pc:docChgLst>
  <pc:docChgLst>
    <pc:chgData name="Gerth Stølting Brodal" userId="04ef4784-6591-4f86-a140-f5c3b108582a" providerId="ADAL" clId="{73BAC7D6-516A-44B5-B4B0-C7B08CA8B392}"/>
    <pc:docChg chg="undo custSel modSld">
      <pc:chgData name="Gerth Stølting Brodal" userId="04ef4784-6591-4f86-a140-f5c3b108582a" providerId="ADAL" clId="{73BAC7D6-516A-44B5-B4B0-C7B08CA8B392}" dt="2026-02-11T08:02:50.823" v="89" actId="207"/>
      <pc:docMkLst>
        <pc:docMk/>
      </pc:docMkLst>
      <pc:sldChg chg="modSp mod">
        <pc:chgData name="Gerth Stølting Brodal" userId="04ef4784-6591-4f86-a140-f5c3b108582a" providerId="ADAL" clId="{73BAC7D6-516A-44B5-B4B0-C7B08CA8B392}" dt="2026-02-11T08:02:50.823" v="89" actId="207"/>
        <pc:sldMkLst>
          <pc:docMk/>
          <pc:sldMk cId="3081601715" sldId="528"/>
        </pc:sldMkLst>
        <pc:spChg chg="mod">
          <ac:chgData name="Gerth Stølting Brodal" userId="04ef4784-6591-4f86-a140-f5c3b108582a" providerId="ADAL" clId="{73BAC7D6-516A-44B5-B4B0-C7B08CA8B392}" dt="2026-02-11T08:02:50.823" v="89" actId="207"/>
          <ac:spMkLst>
            <pc:docMk/>
            <pc:sldMk cId="3081601715" sldId="528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73BAC7D6-516A-44B5-B4B0-C7B08CA8B392}" dt="2026-02-11T07:50:57.459" v="51" actId="20577"/>
        <pc:sldMkLst>
          <pc:docMk/>
          <pc:sldMk cId="2272007600" sldId="530"/>
        </pc:sldMkLst>
        <pc:graphicFrameChg chg="modGraphic">
          <ac:chgData name="Gerth Stølting Brodal" userId="04ef4784-6591-4f86-a140-f5c3b108582a" providerId="ADAL" clId="{73BAC7D6-516A-44B5-B4B0-C7B08CA8B392}" dt="2026-02-11T07:50:57.459" v="51" actId="20577"/>
          <ac:graphicFrameMkLst>
            <pc:docMk/>
            <pc:sldMk cId="2272007600" sldId="530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73BAC7D6-516A-44B5-B4B0-C7B08CA8B392}" dt="2026-02-11T07:38:47.170" v="22" actId="20577"/>
        <pc:sldMkLst>
          <pc:docMk/>
          <pc:sldMk cId="3994430721" sldId="533"/>
        </pc:sldMkLst>
      </pc:sldChg>
      <pc:sldChg chg="modSp mod">
        <pc:chgData name="Gerth Stølting Brodal" userId="04ef4784-6591-4f86-a140-f5c3b108582a" providerId="ADAL" clId="{73BAC7D6-516A-44B5-B4B0-C7B08CA8B392}" dt="2026-02-11T07:54:01.837" v="87" actId="207"/>
        <pc:sldMkLst>
          <pc:docMk/>
          <pc:sldMk cId="2216777947" sldId="535"/>
        </pc:sldMkLst>
        <pc:graphicFrameChg chg="modGraphic">
          <ac:chgData name="Gerth Stølting Brodal" userId="04ef4784-6591-4f86-a140-f5c3b108582a" providerId="ADAL" clId="{73BAC7D6-516A-44B5-B4B0-C7B08CA8B392}" dt="2026-02-11T07:54:01.837" v="87" actId="207"/>
          <ac:graphicFrameMkLst>
            <pc:docMk/>
            <pc:sldMk cId="2216777947" sldId="535"/>
            <ac:graphicFrameMk id="4" creationId="{00000000-0000-0000-0000-000000000000}"/>
          </ac:graphicFrameMkLst>
        </pc:graphicFrameChg>
      </pc:sldChg>
      <pc:sldChg chg="modSp mod">
        <pc:chgData name="Gerth Stølting Brodal" userId="04ef4784-6591-4f86-a140-f5c3b108582a" providerId="ADAL" clId="{73BAC7D6-516A-44B5-B4B0-C7B08CA8B392}" dt="2026-02-11T07:40:47.749" v="30" actId="1036"/>
        <pc:sldMkLst>
          <pc:docMk/>
          <pc:sldMk cId="3159633754" sldId="550"/>
        </pc:sldMkLst>
        <pc:graphicFrameChg chg="mod modGraphic">
          <ac:chgData name="Gerth Stølting Brodal" userId="04ef4784-6591-4f86-a140-f5c3b108582a" providerId="ADAL" clId="{73BAC7D6-516A-44B5-B4B0-C7B08CA8B392}" dt="2026-02-11T07:40:32.975" v="27" actId="1076"/>
          <ac:graphicFrameMkLst>
            <pc:docMk/>
            <pc:sldMk cId="3159633754" sldId="550"/>
            <ac:graphicFrameMk id="4" creationId="{00000000-0000-0000-0000-000000000000}"/>
          </ac:graphicFrameMkLst>
        </pc:graphicFrameChg>
        <pc:picChg chg="mod">
          <ac:chgData name="Gerth Stølting Brodal" userId="04ef4784-6591-4f86-a140-f5c3b108582a" providerId="ADAL" clId="{73BAC7D6-516A-44B5-B4B0-C7B08CA8B392}" dt="2026-02-11T07:40:47.749" v="30" actId="1036"/>
          <ac:picMkLst>
            <pc:docMk/>
            <pc:sldMk cId="3159633754" sldId="550"/>
            <ac:picMk id="7" creationId="{40AEB64D-4B8F-7810-4B47-654ED7CAD1A7}"/>
          </ac:picMkLst>
        </pc:picChg>
      </pc:sldChg>
      <pc:sldChg chg="modAnim">
        <pc:chgData name="Gerth Stølting Brodal" userId="04ef4784-6591-4f86-a140-f5c3b108582a" providerId="ADAL" clId="{73BAC7D6-516A-44B5-B4B0-C7B08CA8B392}" dt="2026-02-11T07:55:55.756" v="88"/>
        <pc:sldMkLst>
          <pc:docMk/>
          <pc:sldMk cId="1158834190" sldId="5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172F-81D4-4DC4-9113-1DBD56EC3646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63DD8-32AB-41BE-B1C6-8EAC4522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39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fails: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8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row</a:t>
            </a:r>
            <a:r>
              <a:rPr lang="da-DK" dirty="0"/>
              <a:t> = (1,2,3,4,5)</a:t>
            </a:r>
          </a:p>
          <a:p>
            <a:r>
              <a:rPr lang="da-DK" dirty="0" err="1"/>
              <a:t>first</a:t>
            </a:r>
            <a:r>
              <a:rPr lang="da-DK" dirty="0"/>
              <a:t>, _, </a:t>
            </a:r>
            <a:r>
              <a:rPr lang="da-DK" dirty="0" err="1"/>
              <a:t>third</a:t>
            </a:r>
            <a:r>
              <a:rPr lang="da-DK" dirty="0"/>
              <a:t>, *_ = </a:t>
            </a:r>
            <a:r>
              <a:rPr lang="da-DK" dirty="0" err="1"/>
              <a:t>row</a:t>
            </a:r>
            <a:r>
              <a:rPr lang="da-DK" dirty="0"/>
              <a:t> </a:t>
            </a:r>
          </a:p>
          <a:p>
            <a:r>
              <a:rPr lang="da-DK" dirty="0"/>
              <a:t>     </a:t>
            </a:r>
            <a:r>
              <a:rPr lang="da-DK" dirty="0" err="1"/>
              <a:t>vs</a:t>
            </a:r>
            <a:endParaRPr lang="da-DK" dirty="0"/>
          </a:p>
          <a:p>
            <a:r>
              <a:rPr lang="en-US" dirty="0"/>
              <a:t>first = row[0]</a:t>
            </a:r>
          </a:p>
          <a:p>
            <a:r>
              <a:rPr lang="en-US" dirty="0"/>
              <a:t>third = row[2]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89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 * 8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even</a:t>
            </a:r>
            <a:r>
              <a:rPr lang="da-DK" dirty="0"/>
              <a:t> faster in </a:t>
            </a:r>
            <a:r>
              <a:rPr lang="da-DK" dirty="0" err="1"/>
              <a:t>this</a:t>
            </a:r>
            <a:r>
              <a:rPr lang="da-DK" dirty="0"/>
              <a:t> case ~ 0.2 sec</a:t>
            </a:r>
          </a:p>
          <a:p>
            <a:endParaRPr lang="da-DK" dirty="0"/>
          </a:p>
          <a:p>
            <a:r>
              <a:rPr lang="da-DK" dirty="0"/>
              <a:t>x = 'abc'</a:t>
            </a:r>
          </a:p>
          <a:p>
            <a:r>
              <a:rPr lang="da-DK" dirty="0"/>
              <a:t>[x, *x, x]</a:t>
            </a:r>
          </a:p>
          <a:p>
            <a:r>
              <a:rPr lang="da-DK" dirty="0"/>
              <a:t>['abc', 'a', 'b', 'c', 'abc']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44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Likely</a:t>
            </a:r>
            <a:r>
              <a:rPr lang="da-DK" dirty="0"/>
              <a:t> never </a:t>
            </a:r>
            <a:r>
              <a:rPr lang="da-DK" dirty="0" err="1"/>
              <a:t>used</a:t>
            </a:r>
            <a:r>
              <a:rPr lang="da-DK" dirty="0"/>
              <a:t> in practice with </a:t>
            </a:r>
            <a:r>
              <a:rPr lang="da-DK" dirty="0" err="1"/>
              <a:t>many</a:t>
            </a:r>
            <a:r>
              <a:rPr lang="da-DK" dirty="0"/>
              <a:t> *s…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a for loop and </a:t>
            </a:r>
            <a:r>
              <a:rPr lang="da-DK" dirty="0" err="1"/>
              <a:t>use</a:t>
            </a:r>
            <a:r>
              <a:rPr lang="da-DK" dirty="0"/>
              <a:t> ”</a:t>
            </a:r>
            <a:r>
              <a:rPr lang="da-DK" dirty="0" err="1"/>
              <a:t>extend</a:t>
            </a:r>
            <a:r>
              <a:rPr lang="da-DK" dirty="0"/>
              <a:t>” </a:t>
            </a:r>
            <a:r>
              <a:rPr lang="da-DK" dirty="0" err="1"/>
              <a:t>instead</a:t>
            </a:r>
            <a:endParaRPr lang="da-DK" dirty="0"/>
          </a:p>
          <a:p>
            <a:r>
              <a:rPr lang="da-DK" dirty="0"/>
              <a:t>Note: For &lt;= 4 lists it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appear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2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import </a:t>
            </a:r>
            <a:r>
              <a:rPr lang="da-DK" dirty="0" err="1"/>
              <a:t>random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 for _ in range(5)]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  <a:p>
            <a:r>
              <a:rPr lang="da-DK" dirty="0" err="1"/>
              <a:t>vs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()] * 5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identical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0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97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</a:t>
            </a:r>
            <a:r>
              <a:rPr lang="da-DK" dirty="0" err="1"/>
              <a:t>unreadable</a:t>
            </a:r>
            <a:r>
              <a:rPr lang="da-DK" dirty="0"/>
              <a:t> alternatives:</a:t>
            </a:r>
          </a:p>
          <a:p>
            <a:r>
              <a:rPr lang="da-DK" dirty="0"/>
              <a:t>[point + (point[0] * point[1],) for point in points]</a:t>
            </a:r>
          </a:p>
          <a:p>
            <a:r>
              <a:rPr lang="da-DK" dirty="0"/>
              <a:t>[(*point, point[0] * point[1]) for point in points]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7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x for x – </a:t>
            </a:r>
            <a:r>
              <a:rPr lang="da-DK" dirty="0" err="1"/>
              <a:t>usefull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baseline="0" dirty="0"/>
              <a:t> </a:t>
            </a:r>
            <a:r>
              <a:rPr lang="da-DK" baseline="0" dirty="0" err="1"/>
              <a:t>both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”_” and </a:t>
            </a:r>
            <a:r>
              <a:rPr lang="da-DK" baseline="0" dirty="0" err="1"/>
              <a:t>you</a:t>
            </a:r>
            <a:r>
              <a:rPr lang="da-DK" baseline="0" dirty="0"/>
              <a:t> </a:t>
            </a:r>
            <a:r>
              <a:rPr lang="da-DK" baseline="0" dirty="0" err="1"/>
              <a:t>don’t</a:t>
            </a:r>
            <a:r>
              <a:rPr lang="da-DK" baseline="0" dirty="0"/>
              <a:t> </a:t>
            </a:r>
            <a:r>
              <a:rPr lang="da-DK" baseline="0" dirty="0" err="1"/>
              <a:t>care</a:t>
            </a:r>
            <a:r>
              <a:rPr lang="da-DK" baseline="0" dirty="0"/>
              <a:t> </a:t>
            </a:r>
            <a:r>
              <a:rPr lang="da-DK" baseline="0" dirty="0" err="1"/>
              <a:t>about</a:t>
            </a:r>
            <a:r>
              <a:rPr lang="da-DK" baseline="0" dirty="0"/>
              <a:t> the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01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baseline="0" dirty="0"/>
              <a:t>syntax-error</a:t>
            </a:r>
          </a:p>
          <a:p>
            <a:pPr marL="228600" indent="-228600">
              <a:buAutoNum type="alphaLcParenR"/>
            </a:pPr>
            <a:r>
              <a:rPr lang="en-US" baseline="0" dirty="0"/>
              <a:t>x and y not defined</a:t>
            </a:r>
          </a:p>
          <a:p>
            <a:pPr marL="0" indent="0">
              <a:buNone/>
            </a:pPr>
            <a:r>
              <a:rPr lang="en-US" baseline="0" dirty="0"/>
              <a:t>d)  list of lists instead of list of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91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“selected = None; points = None” to free memory</a:t>
            </a:r>
          </a:p>
          <a:p>
            <a:r>
              <a:rPr lang="en-US" dirty="0"/>
              <a:t>selected = all points</a:t>
            </a:r>
          </a:p>
          <a:p>
            <a:r>
              <a:rPr lang="en-US" dirty="0"/>
              <a:t>Python 3.11 space usage:</a:t>
            </a:r>
          </a:p>
          <a:p>
            <a:r>
              <a:rPr lang="en-US" dirty="0"/>
              <a:t>Tuple 40 + 8 * length =&gt; tuple length 2 has size 56 + size of elements</a:t>
            </a:r>
          </a:p>
          <a:p>
            <a:r>
              <a:rPr lang="en-US" dirty="0"/>
              <a:t>List 56 + 8 * length (including reserved space slots)</a:t>
            </a:r>
          </a:p>
          <a:p>
            <a:r>
              <a:rPr lang="en-US" dirty="0"/>
              <a:t>x and y point to the original values in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1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good to prevent unexpected changes</a:t>
            </a:r>
            <a:r>
              <a:rPr lang="en-US" baseline="0" dirty="0"/>
              <a:t> to values, opposed to lists</a:t>
            </a:r>
          </a:p>
          <a:p>
            <a:r>
              <a:rPr lang="en-US" baseline="0" dirty="0"/>
              <a:t>[42,] is also valid with a trailing comma; useful when having one element per line with a trailing comma =&gt; easy to swap lines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B5CC6-A9C2-FC40-1D3D-078222790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966AE-29BD-3A99-B6CE-6058A88DD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B3F7A-7D7E-E540-D159-42A5B3B2E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Longer, but avoids point[0] and point[1] references, and is </a:t>
            </a:r>
            <a:r>
              <a:rPr lang="en-US"/>
              <a:t>space efficient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053C2-02A3-5B4B-F4B4-35A447D04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9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By dropping </a:t>
            </a:r>
            <a:r>
              <a:rPr lang="da-DK" dirty="0" err="1"/>
              <a:t>innermost</a:t>
            </a:r>
            <a:r>
              <a:rPr lang="da-DK" dirty="0"/>
              <a:t> ”[” ”]” and </a:t>
            </a:r>
            <a:r>
              <a:rPr lang="da-DK" dirty="0" err="1"/>
              <a:t>using</a:t>
            </a:r>
            <a:r>
              <a:rPr lang="da-DK" dirty="0"/>
              <a:t> a generator </a:t>
            </a:r>
            <a:r>
              <a:rPr lang="da-DK" dirty="0" err="1"/>
              <a:t>expression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, not all f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applying</a:t>
            </a:r>
            <a:r>
              <a:rPr lang="da-DK" dirty="0"/>
              <a:t> all.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a-DK" dirty="0" err="1"/>
              <a:t>Reduces</a:t>
            </a:r>
            <a:r>
              <a:rPr lang="da-DK" dirty="0"/>
              <a:t> running time by a factor 5 for range(2, 1000).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a-DK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from </a:t>
            </a:r>
            <a:r>
              <a:rPr lang="en-US" dirty="0" err="1"/>
              <a:t>timeit</a:t>
            </a:r>
            <a:r>
              <a:rPr lang="en-US" dirty="0"/>
              <a:t> import </a:t>
            </a:r>
            <a:r>
              <a:rPr lang="en-US" dirty="0" err="1"/>
              <a:t>timeit</a:t>
            </a: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all(x % f for f in range(2, x))])',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1.643209399888292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all([x % f for f in range(2, x)])])',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10.774596799863502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81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Enumerate returns an enumerate object, typically used </a:t>
            </a:r>
            <a:r>
              <a:rPr lang="en-US"/>
              <a:t>with for-loops</a:t>
            </a:r>
            <a:endParaRPr lang="en-US" dirty="0"/>
          </a:p>
          <a:p>
            <a:r>
              <a:rPr lang="en-US" dirty="0"/>
              <a:t>Enumerate </a:t>
            </a:r>
            <a:r>
              <a:rPr lang="en-US" i="1" dirty="0"/>
              <a:t>iterates </a:t>
            </a:r>
            <a:r>
              <a:rPr lang="en-US" dirty="0"/>
              <a:t>over the argument and returns pairs</a:t>
            </a:r>
          </a:p>
          <a:p>
            <a:endParaRPr lang="en-US" dirty="0"/>
          </a:p>
          <a:p>
            <a:r>
              <a:rPr lang="en-US" dirty="0">
                <a:latin typeface="Courier"/>
              </a:rPr>
              <a:t>A = [1,2,3]</a:t>
            </a:r>
          </a:p>
          <a:p>
            <a:r>
              <a:rPr lang="en-US" dirty="0">
                <a:latin typeface="Courier"/>
              </a:rPr>
              <a:t>for 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, x in enumerate(A):</a:t>
            </a:r>
          </a:p>
          <a:p>
            <a:r>
              <a:rPr lang="en-US" dirty="0">
                <a:latin typeface="Courier"/>
              </a:rPr>
              <a:t>    if x % 2:</a:t>
            </a:r>
          </a:p>
          <a:p>
            <a:r>
              <a:rPr lang="en-US" dirty="0">
                <a:latin typeface="Courier"/>
              </a:rPr>
              <a:t>        A[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] = x + 1</a:t>
            </a:r>
          </a:p>
          <a:p>
            <a:r>
              <a:rPr lang="en-US" dirty="0">
                <a:latin typeface="Courier"/>
              </a:rPr>
              <a:t>print(A)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08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list(zip([1,2],[3,4,5]))  # drops 5</a:t>
            </a:r>
          </a:p>
          <a:p>
            <a:r>
              <a:rPr lang="en-US" dirty="0"/>
              <a:t>[(1, 3), (2, 4)]</a:t>
            </a:r>
          </a:p>
          <a:p>
            <a:r>
              <a:rPr lang="en-US" dirty="0"/>
              <a:t>list(zip([1,2],[3,4,5], strict=True))  # ‘strict’ </a:t>
            </a:r>
            <a:r>
              <a:rPr lang="en-US" dirty="0" err="1"/>
              <a:t>siden</a:t>
            </a:r>
            <a:r>
              <a:rPr lang="en-US" dirty="0"/>
              <a:t> 3.13</a:t>
            </a:r>
          </a:p>
          <a:p>
            <a:r>
              <a:rPr lang="en-US" dirty="0" err="1"/>
              <a:t>ValueError</a:t>
            </a:r>
            <a:r>
              <a:rPr lang="en-US" dirty="0"/>
              <a:t>: zip() argument 2 is longer than argument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07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used for structuring your code for the various exercises:</a:t>
            </a:r>
          </a:p>
          <a:p>
            <a:endParaRPr lang="en-US" dirty="0"/>
          </a:p>
          <a:p>
            <a:r>
              <a:rPr lang="da-DK" dirty="0"/>
              <a:t>def exercise_1_1():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r>
              <a:rPr lang="da-DK" dirty="0"/>
              <a:t>def exercise_1_2(n):</a:t>
            </a:r>
          </a:p>
          <a:p>
            <a:r>
              <a:rPr lang="da-DK" dirty="0"/>
              <a:t>    print(</a:t>
            </a:r>
            <a:r>
              <a:rPr lang="da-DK" dirty="0" err="1"/>
              <a:t>f'Exercise</a:t>
            </a:r>
            <a:r>
              <a:rPr lang="da-DK" dirty="0"/>
              <a:t> 1.2 - {n =}')</a:t>
            </a:r>
          </a:p>
          <a:p>
            <a:endParaRPr lang="da-DK" dirty="0"/>
          </a:p>
          <a:p>
            <a:r>
              <a:rPr lang="da-DK" dirty="0"/>
              <a:t>    print(sum(range(1, n+1)))</a:t>
            </a:r>
          </a:p>
          <a:p>
            <a:endParaRPr lang="da-DK" dirty="0"/>
          </a:p>
          <a:p>
            <a:r>
              <a:rPr lang="da-DK" dirty="0"/>
              <a:t>def exercise_1_3():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#exercise_1_1()</a:t>
            </a:r>
          </a:p>
          <a:p>
            <a:r>
              <a:rPr lang="da-DK" dirty="0"/>
              <a:t>exercise_1_2(10)</a:t>
            </a:r>
          </a:p>
          <a:p>
            <a:r>
              <a:rPr lang="da-DK" dirty="0"/>
              <a:t>exercise_1_2(100)</a:t>
            </a:r>
          </a:p>
          <a:p>
            <a:r>
              <a:rPr lang="da-DK" dirty="0"/>
              <a:t>#exercise_1_3()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73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da-DK" b="1" dirty="0" err="1"/>
              <a:t>Better</a:t>
            </a:r>
            <a:r>
              <a:rPr lang="da-DK" b="1" dirty="0"/>
              <a:t>:</a:t>
            </a:r>
            <a:r>
              <a:rPr lang="da-DK" dirty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x %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43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9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Epsilon = 256 * delta = 1 / 2 ** 46 = 1.42	e-14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= b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0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01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Representing trees as nested tuples is the topic of </a:t>
            </a:r>
            <a:r>
              <a:rPr lang="en-US" dirty="0" err="1"/>
              <a:t>handins</a:t>
            </a:r>
            <a:r>
              <a:rPr lang="en-US"/>
              <a:t> 3 and 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smurf</a:t>
            </a:r>
            <a:r>
              <a:rPr lang="da-DK" dirty="0"/>
              <a:t> = ("Papa", "</a:t>
            </a:r>
            <a:r>
              <a:rPr lang="da-DK" dirty="0" err="1"/>
              <a:t>Smurf</a:t>
            </a:r>
            <a:r>
              <a:rPr lang="da-DK" dirty="0"/>
              <a:t>", 546)</a:t>
            </a:r>
          </a:p>
          <a:p>
            <a:r>
              <a:rPr lang="da-DK" dirty="0"/>
              <a:t>print(</a:t>
            </a:r>
            <a:r>
              <a:rPr lang="da-DK" dirty="0" err="1"/>
              <a:t>smurf</a:t>
            </a:r>
            <a:r>
              <a:rPr lang="da-DK" dirty="0"/>
              <a:t>[0], </a:t>
            </a:r>
            <a:r>
              <a:rPr lang="da-DK" dirty="0" err="1"/>
              <a:t>smurf</a:t>
            </a:r>
            <a:r>
              <a:rPr lang="da-DK" dirty="0"/>
              <a:t>[1], 'is', </a:t>
            </a:r>
            <a:r>
              <a:rPr lang="da-DK" dirty="0" err="1"/>
              <a:t>smurf</a:t>
            </a:r>
            <a:r>
              <a:rPr lang="da-DK" dirty="0"/>
              <a:t>[2], '</a:t>
            </a:r>
            <a:r>
              <a:rPr lang="da-DK" dirty="0" err="1"/>
              <a:t>years</a:t>
            </a:r>
            <a:r>
              <a:rPr lang="da-DK" dirty="0"/>
              <a:t> old')</a:t>
            </a:r>
          </a:p>
          <a:p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age = </a:t>
            </a:r>
            <a:r>
              <a:rPr lang="da-DK" dirty="0" err="1"/>
              <a:t>smurf</a:t>
            </a:r>
            <a:r>
              <a:rPr lang="da-DK" dirty="0"/>
              <a:t>  # </a:t>
            </a:r>
            <a:r>
              <a:rPr lang="da-DK" dirty="0" err="1"/>
              <a:t>unpacking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readable</a:t>
            </a:r>
            <a:endParaRPr lang="da-DK" dirty="0"/>
          </a:p>
          <a:p>
            <a:r>
              <a:rPr lang="da-DK" dirty="0"/>
              <a:t>print(</a:t>
            </a:r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"is", age, "</a:t>
            </a:r>
            <a:r>
              <a:rPr lang="da-DK" dirty="0" err="1"/>
              <a:t>years</a:t>
            </a:r>
            <a:r>
              <a:rPr lang="da-DK" dirty="0"/>
              <a:t> old")</a:t>
            </a:r>
          </a:p>
          <a:p>
            <a:r>
              <a:rPr lang="da-DK" dirty="0"/>
              <a:t>print(f”{</a:t>
            </a:r>
            <a:r>
              <a:rPr lang="da-DK" dirty="0" err="1"/>
              <a:t>first_name</a:t>
            </a:r>
            <a:r>
              <a:rPr lang="da-DK" dirty="0"/>
              <a:t>} {</a:t>
            </a:r>
            <a:r>
              <a:rPr lang="da-DK" dirty="0" err="1"/>
              <a:t>last_name</a:t>
            </a:r>
            <a:r>
              <a:rPr lang="da-DK" dirty="0"/>
              <a:t>} is {age} </a:t>
            </a:r>
            <a:r>
              <a:rPr lang="da-DK" dirty="0" err="1"/>
              <a:t>years</a:t>
            </a:r>
            <a:r>
              <a:rPr lang="da-DK" dirty="0"/>
              <a:t> old”)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7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Likely</a:t>
            </a:r>
            <a:r>
              <a:rPr lang="da-DK" dirty="0"/>
              <a:t> </a:t>
            </a:r>
            <a:r>
              <a:rPr lang="da-DK" dirty="0" err="1"/>
              <a:t>better</a:t>
            </a:r>
            <a:r>
              <a:rPr lang="da-DK" dirty="0"/>
              <a:t>:</a:t>
            </a:r>
          </a:p>
          <a:p>
            <a:r>
              <a:rPr lang="da-DK" dirty="0"/>
              <a:t>p, q = </a:t>
            </a:r>
            <a:r>
              <a:rPr lang="da-DK" dirty="0" err="1"/>
              <a:t>two_points</a:t>
            </a:r>
            <a:endParaRPr lang="da-DK" dirty="0"/>
          </a:p>
          <a:p>
            <a:r>
              <a:rPr lang="da-DK" dirty="0"/>
              <a:t>x1, y1 = p</a:t>
            </a:r>
          </a:p>
          <a:p>
            <a:r>
              <a:rPr lang="da-DK" dirty="0"/>
              <a:t>x2, y2 = 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45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(x) = [42]   # a simple assignment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8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also works…</a:t>
            </a:r>
          </a:p>
          <a:p>
            <a:r>
              <a:rPr lang="en-US" dirty="0"/>
              <a:t>x = [1,2,3]</a:t>
            </a:r>
          </a:p>
          <a:p>
            <a:r>
              <a:rPr lang="en-US" dirty="0"/>
              <a:t>x += (4,5,6)</a:t>
            </a:r>
          </a:p>
          <a:p>
            <a:r>
              <a:rPr lang="en-US" dirty="0"/>
              <a:t>x += range(10)</a:t>
            </a:r>
          </a:p>
          <a:p>
            <a:r>
              <a:rPr lang="en-US" dirty="0"/>
              <a:t>But the following not: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A9CD-0304-4E0B-9E82-E7E0115DE05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540-30140-0_62" TargetMode="Externa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31" y="2920558"/>
            <a:ext cx="10700355" cy="1325563"/>
          </a:xfrm>
        </p:spPr>
        <p:txBody>
          <a:bodyPr/>
          <a:lstStyle/>
          <a:p>
            <a:pPr algn="r"/>
            <a:r>
              <a:rPr lang="da-DK" dirty="0" err="1"/>
              <a:t>Tuples</a:t>
            </a:r>
            <a:r>
              <a:rPr lang="da-DK" dirty="0"/>
              <a:t> and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3761" y="3920647"/>
            <a:ext cx="4207651" cy="29373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tuples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mutability</a:t>
            </a:r>
          </a:p>
          <a:p>
            <a:r>
              <a:rPr lang="en-US" dirty="0"/>
              <a:t>list comprehension </a:t>
            </a:r>
          </a:p>
          <a:p>
            <a:r>
              <a:rPr lang="en-US" dirty="0"/>
              <a:t>for-if, for-for</a:t>
            </a:r>
          </a:p>
          <a:p>
            <a:r>
              <a:rPr lang="en-US" dirty="0"/>
              <a:t>list()</a:t>
            </a:r>
          </a:p>
          <a:p>
            <a:r>
              <a:rPr lang="en-US" dirty="0"/>
              <a:t>any(), all()</a:t>
            </a:r>
          </a:p>
          <a:p>
            <a:r>
              <a:rPr lang="en-US" dirty="0"/>
              <a:t>enumerate(), zip()</a:t>
            </a:r>
          </a:p>
        </p:txBody>
      </p:sp>
    </p:spTree>
    <p:extLst>
      <p:ext uri="{BB962C8B-B14F-4D97-AF65-F5344CB8AC3E}">
        <p14:creationId xmlns:p14="http://schemas.microsoft.com/office/powerpoint/2010/main" val="13866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lists:</a:t>
            </a:r>
            <a:r>
              <a:rPr lang="da-DK" dirty="0">
                <a:latin typeface="Courier" pitchFamily="49" charset="0"/>
              </a:rPr>
              <a:t> a +=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380797"/>
            <a:ext cx="820783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Lists</a:t>
            </a:r>
            <a:br>
              <a:rPr lang="en-US" dirty="0"/>
            </a:br>
            <a:r>
              <a:rPr lang="en-US" dirty="0"/>
              <a:t>Extends existing list, i.</a:t>
            </a:r>
            <a:r>
              <a:rPr lang="en-US"/>
              <a:t>e. </a:t>
            </a:r>
            <a:r>
              <a:rPr lang="en-US" dirty="0"/>
              <a:t>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</a:t>
            </a: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>
                <a:solidFill>
                  <a:srgbClr val="C00000"/>
                </a:solidFill>
              </a:rPr>
              <a:t>Tuples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Must create a new tuple </a:t>
            </a:r>
            <a:r>
              <a:rPr lang="en-US" dirty="0">
                <a:latin typeface="Courier" pitchFamily="49" charset="0"/>
              </a:rPr>
              <a:t>a + b</a:t>
            </a:r>
            <a:r>
              <a:rPr lang="en-US" dirty="0"/>
              <a:t> and assign to </a:t>
            </a:r>
            <a:r>
              <a:rPr lang="en-US" dirty="0">
                <a:latin typeface="Courier" pitchFamily="49" charset="0"/>
              </a:rPr>
              <a:t>a</a:t>
            </a:r>
            <a:r>
              <a:rPr lang="en-US" dirty="0"/>
              <a:t> (since tuples are immutable)</a:t>
            </a:r>
            <a:endParaRPr lang="en-US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93178"/>
              </p:ext>
            </p:extLst>
          </p:nvPr>
        </p:nvGraphicFramePr>
        <p:xfrm>
          <a:off x="9046029" y="1027906"/>
          <a:ext cx="266972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7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 + (3, 4)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[3,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(1,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(3,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67" y="3589153"/>
            <a:ext cx="487666" cy="405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86" y="569304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7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More on</a:t>
            </a:r>
            <a:r>
              <a:rPr lang="da-DK" dirty="0">
                <a:latin typeface="Courier" pitchFamily="49" charset="0"/>
              </a:rPr>
              <a:t> += </a:t>
            </a:r>
            <a:r>
              <a:rPr lang="da-DK" dirty="0"/>
              <a:t>on lists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56685"/>
              </p:ext>
            </p:extLst>
          </p:nvPr>
        </p:nvGraphicFramePr>
        <p:xfrm>
          <a:off x="1843722" y="2644639"/>
          <a:ext cx="85045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45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(7, 8, 9)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(10, 13)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10, 11, 12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'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        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'a', 'b', 'c'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4, 5, 6, 7, 8, 9, 10, 11, 12, 'a', 'b', 'c’]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(4, 5, 6)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can only concatenate list (not "tuple") to list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A6A84-2DD0-66AC-A017-E3A4BE6A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953" y="1822532"/>
            <a:ext cx="10692866" cy="5035468"/>
          </a:xfrm>
        </p:spPr>
        <p:txBody>
          <a:bodyPr>
            <a:normAutofit/>
          </a:bodyPr>
          <a:lstStyle/>
          <a:p>
            <a:r>
              <a:rPr lang="en-US" dirty="0"/>
              <a:t>Since</a:t>
            </a:r>
            <a:r>
              <a:rPr lang="en-US" dirty="0">
                <a:latin typeface="Courier" pitchFamily="49" charset="0"/>
              </a:rPr>
              <a:t> a += b </a:t>
            </a:r>
            <a:r>
              <a:rPr lang="en-US" dirty="0"/>
              <a:t>is the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 </a:t>
            </a:r>
            <a:r>
              <a:rPr lang="en-US" dirty="0"/>
              <a:t>we can also do</a:t>
            </a: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/>
              <a:t>For tuples</a:t>
            </a:r>
            <a:r>
              <a:rPr lang="en-US" dirty="0">
                <a:latin typeface="Courier"/>
              </a:rPr>
              <a:t> += </a:t>
            </a:r>
            <a:r>
              <a:rPr lang="en-US" dirty="0"/>
              <a:t>only accepts tuples</a:t>
            </a:r>
            <a:endParaRPr lang="en-US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0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variable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99" y="1629901"/>
            <a:ext cx="6452952" cy="522810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a tuple of variable length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variable name</a:t>
            </a:r>
            <a:r>
              <a:rPr lang="en-US" dirty="0"/>
              <a:t> on the left side will be assigned a </a:t>
            </a:r>
            <a:r>
              <a:rPr lang="en-US" i="1" dirty="0">
                <a:solidFill>
                  <a:srgbClr val="C00000"/>
                </a:solidFill>
              </a:rPr>
              <a:t>list</a:t>
            </a:r>
            <a:r>
              <a:rPr lang="en-US" dirty="0"/>
              <a:t> of the remaining elements not matched by variables preceding/following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</a:p>
          <a:p>
            <a:r>
              <a:rPr lang="en-US" i="1" dirty="0"/>
              <a:t>Example</a:t>
            </a:r>
          </a:p>
          <a:p>
            <a:pPr marL="0" indent="1973263">
              <a:buNone/>
            </a:pPr>
            <a:r>
              <a:rPr lang="en-US" dirty="0">
                <a:latin typeface="Courier" pitchFamily="49" charset="0"/>
              </a:rPr>
              <a:t>a,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*b</a:t>
            </a:r>
            <a:r>
              <a:rPr lang="en-US" dirty="0">
                <a:latin typeface="Courier" pitchFamily="49" charset="0"/>
              </a:rPr>
              <a:t>, c = t</a:t>
            </a:r>
          </a:p>
          <a:p>
            <a:pPr marL="0" indent="357188">
              <a:buNone/>
            </a:pPr>
            <a:r>
              <a:rPr lang="en-US" dirty="0"/>
              <a:t>is equivalent to 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a = t[0]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b = t[1:-1]</a:t>
            </a:r>
          </a:p>
          <a:p>
            <a:pPr marL="1973263" indent="0">
              <a:spcAft>
                <a:spcPts val="1200"/>
              </a:spcAft>
              <a:buNone/>
            </a:pPr>
            <a:r>
              <a:rPr lang="en-US" dirty="0">
                <a:latin typeface="Courier" pitchFamily="49" charset="0"/>
              </a:rPr>
              <a:t>c = t[-1]</a:t>
            </a:r>
          </a:p>
          <a:p>
            <a:r>
              <a:rPr lang="en-US" dirty="0"/>
              <a:t>There can be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a left-hand-side tuple (but one new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each nested tuple)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25765"/>
              </p:ext>
            </p:extLst>
          </p:nvPr>
        </p:nvGraphicFramePr>
        <p:xfrm>
          <a:off x="6684051" y="182880"/>
          <a:ext cx="5334000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3, 4, 5, 6)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at least 3, got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((1,2,3),4,5,6,(7,8,9,10))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((a, *b), *c, (d, *e))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9, 10]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head, *tail = [1, 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tail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7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b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868" y="1831641"/>
            <a:ext cx="8769016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Courier" pitchFamily="49" charset="0"/>
              </a:rPr>
              <a:t>(*a,(b,),c) = ((1,2),((3,4)),((5,)),(6))</a:t>
            </a:r>
          </a:p>
          <a:p>
            <a:endParaRPr lang="pt-BR" dirty="0"/>
          </a:p>
          <a:p>
            <a:pPr marL="3049588" indent="-541338">
              <a:buFont typeface="+mj-lt"/>
              <a:buAutoNum type="alphaLcParenR"/>
            </a:pPr>
            <a:r>
              <a:rPr lang="pt-BR" dirty="0"/>
              <a:t> </a:t>
            </a:r>
            <a:r>
              <a:rPr lang="pt-BR" dirty="0">
                <a:latin typeface="Courier" pitchFamily="49" charset="0"/>
              </a:rPr>
              <a:t>(1,2)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(3,4)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5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(5,)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(6)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Don’t know</a:t>
            </a:r>
          </a:p>
        </p:txBody>
      </p:sp>
      <p:sp>
        <p:nvSpPr>
          <p:cNvPr id="4" name="Smiley Face 3" descr="QuizAnswer"/>
          <p:cNvSpPr/>
          <p:nvPr/>
        </p:nvSpPr>
        <p:spPr>
          <a:xfrm>
            <a:off x="3775943" y="39627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 4" descr="QuizAnswer">
            <a:extLst>
              <a:ext uri="{FF2B5EF4-FFF2-40B4-BE49-F238E27FC236}">
                <a16:creationId xmlns:a16="http://schemas.microsoft.com/office/drawing/2014/main" id="{3855F93D-D527-4C45-969C-1BB9660B7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060462"/>
              </p:ext>
            </p:extLst>
          </p:nvPr>
        </p:nvGraphicFramePr>
        <p:xfrm>
          <a:off x="7217228" y="4825273"/>
          <a:ext cx="48104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44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(*a,(b,),c) = ((1,2),((3,4)),((5,)),(6))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2), (3, 4)]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02" y="281104"/>
            <a:ext cx="7002780" cy="1325563"/>
          </a:xfrm>
        </p:spPr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 in list and tuple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330" y="1480757"/>
            <a:ext cx="6220522" cy="314137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When constructing a list or tuple you can insert zero or more elements from another list/tuple/sequence by inserting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expression</a:t>
            </a:r>
          </a:p>
          <a:p>
            <a:pPr>
              <a:spcAft>
                <a:spcPts val="1200"/>
              </a:spcAft>
            </a:pPr>
            <a:r>
              <a:rPr lang="en-US" dirty="0"/>
              <a:t>There can be an arbitrary number of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expressions in a tuple or list construction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86849"/>
              </p:ext>
            </p:extLst>
          </p:nvPr>
        </p:nvGraphicFramePr>
        <p:xfrm>
          <a:off x="7383841" y="256232"/>
          <a:ext cx="4669749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749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 = ['B', 'C']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[A, 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2, 3), ['B', 'C'],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'B', 'C', 4, 5]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'B', 'C', 4, 5)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B59230-37E6-46B0-AD4F-144E9FE1B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187630"/>
              </p:ext>
            </p:extLst>
          </p:nvPr>
        </p:nvGraphicFramePr>
        <p:xfrm>
          <a:off x="138409" y="4942169"/>
          <a:ext cx="1191518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518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timeit import timeit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0.665172699955292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repeated concatenation can be slow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timeit('[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A]',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0.32599859999027103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* notation can be faster for multiple concatenation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D6983D0-04FA-4A4B-BF04-883BB3290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103" y="565361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49942"/>
              </p:ext>
            </p:extLst>
          </p:nvPr>
        </p:nvGraphicFramePr>
        <p:xfrm>
          <a:off x="6709410" y="1459230"/>
          <a:ext cx="4969193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919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list_catenation.py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matplotlib.pyplot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as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 = range(2, 101)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P, S = [], []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n in ns: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setup = 'A = list(range(10))'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plus = ' + '.join(['A'] * n)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star = '[' + ', '.join(['*A'] * n) + ']’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(plus,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(star,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P, '.-', label='A + ... + A')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S, '.-', label='[*A, ..., *A]')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plt.legend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('time (sec $10^{-6}$)')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('number of As')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BD8C848-406B-CFEF-F7BB-69C1C5B2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8" y="411480"/>
            <a:ext cx="5584010" cy="633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8C8FC9-A98C-342D-DFF9-C8C17998F7A2}"/>
              </a:ext>
            </a:extLst>
          </p:cNvPr>
          <p:cNvSpPr txBox="1"/>
          <p:nvPr/>
        </p:nvSpPr>
        <p:spPr>
          <a:xfrm>
            <a:off x="4331899" y="515493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~ 0.046 x</a:t>
            </a:r>
            <a:endParaRPr lang="da-DK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DD420-39E0-4E6F-8AC8-160AF421BBA4}"/>
              </a:ext>
            </a:extLst>
          </p:cNvPr>
          <p:cNvSpPr txBox="1"/>
          <p:nvPr/>
        </p:nvSpPr>
        <p:spPr>
          <a:xfrm>
            <a:off x="4110919" y="74676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~ 0.0081 x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da-DK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9972BE-5961-0720-EDAA-157C400D4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114" y="1623060"/>
            <a:ext cx="2323322" cy="20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89" y="1894857"/>
            <a:ext cx="6675521" cy="4595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[x*x for x in [1, 2, 3]]</a:t>
            </a:r>
          </a:p>
          <a:p>
            <a:pPr marL="360363" indent="0" algn="ctr">
              <a:buNone/>
            </a:pPr>
            <a:r>
              <a:rPr lang="en-US" dirty="0"/>
              <a:t>returns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 [1, 4, 9]</a:t>
            </a:r>
          </a:p>
          <a:p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General</a:t>
            </a:r>
          </a:p>
          <a:p>
            <a:pPr marL="0" indent="0" algn="r">
              <a:spcAft>
                <a:spcPts val="12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variable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pPr marL="360363" indent="0">
              <a:buNone/>
            </a:pPr>
            <a:r>
              <a:rPr lang="en-US" dirty="0"/>
              <a:t>returns a list, where </a:t>
            </a:r>
            <a:r>
              <a:rPr lang="en-US" i="1" dirty="0"/>
              <a:t>expression</a:t>
            </a:r>
            <a:r>
              <a:rPr lang="en-US" dirty="0"/>
              <a:t> is computed for each element in </a:t>
            </a:r>
            <a:r>
              <a:rPr lang="en-US" i="1" dirty="0"/>
              <a:t>sequence </a:t>
            </a:r>
            <a:r>
              <a:rPr lang="en-US" dirty="0"/>
              <a:t>assigned to  </a:t>
            </a:r>
            <a:r>
              <a:rPr lang="en-US" i="1" dirty="0"/>
              <a:t>variable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240134"/>
              </p:ext>
            </p:extLst>
          </p:nvPr>
        </p:nvGraphicFramePr>
        <p:xfrm>
          <a:off x="7186369" y="2744646"/>
          <a:ext cx="483919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94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1, 2, 3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1, 2, 3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 15)]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[20, 22, 24, 26, 28]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['aa', 'bb', 'cc']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 for _ in range(2)]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it-IT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None), (None, None)]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0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EA8-1B7F-4335-8445-4DA60BE8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</a:t>
            </a:r>
            <a:r>
              <a:rPr lang="da-DK" dirty="0" err="1"/>
              <a:t>it’s</a:t>
            </a:r>
            <a:r>
              <a:rPr lang="da-DK" dirty="0"/>
              <a:t> just </a:t>
            </a:r>
            <a:r>
              <a:rPr lang="da-DK" dirty="0" err="1"/>
              <a:t>syntactic</a:t>
            </a:r>
            <a:r>
              <a:rPr lang="da-DK" dirty="0"/>
              <a:t> </a:t>
            </a:r>
            <a:r>
              <a:rPr lang="da-DK" dirty="0" err="1"/>
              <a:t>sugar</a:t>
            </a:r>
            <a:r>
              <a:rPr lang="da-DK" dirty="0"/>
              <a:t>…)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0DD42-54E1-40B6-B1AB-88ECD3447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67247"/>
              </p:ext>
            </p:extLst>
          </p:nvPr>
        </p:nvGraphicFramePr>
        <p:xfrm>
          <a:off x="4164647" y="2525428"/>
          <a:ext cx="4135755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7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* 2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L.append</a:t>
                      </a:r>
                      <a:r>
                        <a:rPr lang="es-ES" sz="1800" b="1" baseline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 * 2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48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(more 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6078"/>
            <a:ext cx="10515600" cy="24275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Similarly, to the left-hand-side in assignments, the variable part can be a (nested) tuple of variables for unpacking elements: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tuple of variables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56445"/>
              </p:ext>
            </p:extLst>
          </p:nvPr>
        </p:nvGraphicFramePr>
        <p:xfrm>
          <a:off x="3398745" y="3874168"/>
          <a:ext cx="5394510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451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6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4), (2, 5), (4, 7)]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x, y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x*y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(x, y)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SyntexError: invalid syntax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68" y="6020357"/>
            <a:ext cx="487666" cy="405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73134" y="5904864"/>
            <a:ext cx="265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parenthesis required for the constructed tuples</a:t>
            </a:r>
          </a:p>
        </p:txBody>
      </p:sp>
    </p:spTree>
    <p:extLst>
      <p:ext uri="{BB962C8B-B14F-4D97-AF65-F5344CB8AC3E}">
        <p14:creationId xmlns:p14="http://schemas.microsoft.com/office/powerpoint/2010/main" val="3883060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– for-if and multiple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118"/>
            <a:ext cx="10515600" cy="2367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List comprehensions can have nested for-loops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Can select a subset of the elements by adding an if-condition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if </a:t>
            </a:r>
            <a:r>
              <a:rPr lang="en-US" i="1" dirty="0"/>
              <a:t>condition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and be combined...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741979"/>
              </p:ext>
            </p:extLst>
          </p:nvPr>
        </p:nvGraphicFramePr>
        <p:xfrm>
          <a:off x="437408" y="4252156"/>
          <a:ext cx="11366665" cy="2352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66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9949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48161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range(1, 3)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range(4, 6)]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(1, 5), (2, 4), (2, 5)]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(1, 2)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(4, 5)]       </a:t>
                      </a:r>
                      <a:r>
                        <a:rPr lang="en-US" sz="14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first x should likely be _</a:t>
                      </a:r>
                      <a:endParaRPr lang="pt-BR" sz="14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4, 5]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101)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% 7 == 1 and x % 5 == 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[22, 57, 92]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x &lt;= 7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in range(x,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y &lt;= 7 and not x == y]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[(6, 7, 42)]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75" y="501718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43" y="1874342"/>
            <a:ext cx="6774456" cy="49836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baseline="-25000" dirty="0"/>
              <a:t>0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value</a:t>
            </a:r>
            <a:r>
              <a:rPr lang="en-US" baseline="-25000" dirty="0"/>
              <a:t>1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...</a:t>
            </a:r>
            <a:r>
              <a:rPr lang="en-US" dirty="0">
                <a:latin typeface="Courier" pitchFamily="49" charset="0"/>
              </a:rPr>
              <a:t> , </a:t>
            </a:r>
            <a:r>
              <a:rPr lang="en-US" dirty="0"/>
              <a:t>value</a:t>
            </a:r>
            <a:r>
              <a:rPr lang="en-US" baseline="-25000" dirty="0"/>
              <a:t>k-1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Tuples can contain a sequence of zero or more elements, enclosed by ”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” and ”</a:t>
            </a:r>
            <a:r>
              <a:rPr lang="en-US" dirty="0">
                <a:latin typeface="Courier" pitchFamily="49" charset="0"/>
              </a:rPr>
              <a:t>)</a:t>
            </a:r>
            <a:r>
              <a:rPr lang="en-US" dirty="0"/>
              <a:t>”</a:t>
            </a:r>
          </a:p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>
                <a:solidFill>
                  <a:srgbClr val="C00000"/>
                </a:solidFill>
              </a:rPr>
              <a:t>immutable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Tuple of length 0:  </a:t>
            </a:r>
            <a:r>
              <a:rPr lang="en-US" dirty="0">
                <a:latin typeface="Courier" pitchFamily="49" charset="0"/>
              </a:rPr>
              <a:t>()</a:t>
            </a:r>
          </a:p>
          <a:p>
            <a:r>
              <a:rPr lang="en-US" dirty="0"/>
              <a:t>Tuple of length 1:  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pPr marL="715963" lvl="1" indent="0">
              <a:buNone/>
            </a:pPr>
            <a:r>
              <a:rPr lang="en-US" dirty="0"/>
              <a:t>Note the </a:t>
            </a:r>
            <a:r>
              <a:rPr lang="en-US" dirty="0">
                <a:solidFill>
                  <a:srgbClr val="C00000"/>
                </a:solidFill>
              </a:rPr>
              <a:t>comma</a:t>
            </a:r>
            <a:r>
              <a:rPr lang="en-US" dirty="0"/>
              <a:t> to make a tuple of length one distinctive from an expression in parenthesis</a:t>
            </a:r>
          </a:p>
          <a:p>
            <a:r>
              <a:rPr lang="en-US" dirty="0"/>
              <a:t>In many contexts a tuple with ≥ 1 elements can be written without parenthesis</a:t>
            </a:r>
          </a:p>
          <a:p>
            <a:r>
              <a:rPr lang="en-US" dirty="0"/>
              <a:t>Accessors to lists also apply to tuples, slices, 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08414"/>
              </p:ext>
            </p:extLst>
          </p:nvPr>
        </p:nvGraphicFramePr>
        <p:xfrm>
          <a:off x="7359267" y="313578"/>
          <a:ext cx="4660135" cy="6218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13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5852899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1, 2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42,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4, 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(4, 6)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x[1] = 42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'tuple' object does not support item assignment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65" y="1765892"/>
            <a:ext cx="487666" cy="405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E3060-56A7-5FD3-8417-0D7B2039D4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65" y="3465004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print the same?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574" y="1808372"/>
            <a:ext cx="936457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points = [(3,7), (4,10), (12,3), (9,11), (7,5)]</a:t>
            </a:r>
          </a:p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print([(x, y) for x, y in points if x &lt; y])</a:t>
            </a:r>
          </a:p>
          <a:p>
            <a:endParaRPr lang="da-DK" sz="2400" dirty="0"/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print([x, y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print([(x, y) for p in points if p[0] &lt; p[1]])</a:t>
            </a:r>
            <a:endParaRPr lang="da-DK" sz="2400" dirty="0">
              <a:latin typeface="Courier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print([p for p in points if p[0] &lt; p[1]])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print([[x, y]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da-DK" sz="2400" dirty="0"/>
              <a:t> </a:t>
            </a:r>
            <a:r>
              <a:rPr lang="da-DK" sz="2400" dirty="0" err="1"/>
              <a:t>Don’t</a:t>
            </a:r>
            <a:r>
              <a:rPr lang="da-DK" sz="2400" dirty="0"/>
              <a:t> know</a:t>
            </a:r>
          </a:p>
        </p:txBody>
      </p:sp>
      <p:sp>
        <p:nvSpPr>
          <p:cNvPr id="4" name="Smiley Face 3" descr="QuizAnswer"/>
          <p:cNvSpPr/>
          <p:nvPr/>
        </p:nvSpPr>
        <p:spPr>
          <a:xfrm>
            <a:off x="1390021" y="4148079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5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EF06-5D9F-D670-C7C5-37C7E455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 – space usage long lists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86CC-FA1F-1121-2CE3-B43EF4D9A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47" y="5852160"/>
            <a:ext cx="11787053" cy="1005840"/>
          </a:xfrm>
        </p:spPr>
        <p:txBody>
          <a:bodyPr>
            <a:normAutofit/>
          </a:bodyPr>
          <a:lstStyle/>
          <a:p>
            <a:r>
              <a:rPr lang="en-US" sz="2400" dirty="0"/>
              <a:t>Memory usage according to “Task Manager” in Windows</a:t>
            </a:r>
          </a:p>
          <a:p>
            <a:r>
              <a:rPr lang="en-US" sz="2400" dirty="0"/>
              <a:t>Unpacking makes code more readable, but creating new tuples requires additional space…</a:t>
            </a:r>
            <a:endParaRPr lang="da-DK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819F-6261-DA21-6032-6C3B4609D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739" y="792518"/>
            <a:ext cx="487666" cy="405904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BA543CD-FCE9-7BCC-554F-A2DFCB5CA2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727036"/>
              </p:ext>
            </p:extLst>
          </p:nvPr>
        </p:nvGraphicFramePr>
        <p:xfrm>
          <a:off x="2023745" y="2069023"/>
          <a:ext cx="933005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00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6896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list_comprehension_space_usage.py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9292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[(x, x + 1) for x in range(10_000_000)]  # dummy points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points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+ 1]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point[1]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point[0]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+ 1]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280516C1-32E4-22CE-F50E-0D61EC76C44F}"/>
              </a:ext>
            </a:extLst>
          </p:cNvPr>
          <p:cNvGrpSpPr/>
          <p:nvPr/>
        </p:nvGrpSpPr>
        <p:grpSpPr>
          <a:xfrm>
            <a:off x="477076" y="2285848"/>
            <a:ext cx="1396961" cy="2733623"/>
            <a:chOff x="503429" y="1945905"/>
            <a:chExt cx="1396961" cy="27336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4A12326-CCB7-DACC-289C-1BA032A736C0}"/>
                </a:ext>
              </a:extLst>
            </p:cNvPr>
            <p:cNvSpPr/>
            <p:nvPr/>
          </p:nvSpPr>
          <p:spPr>
            <a:xfrm>
              <a:off x="506538" y="2647652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1305.6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D638E57-6EFA-FD60-520D-6D884507C976}"/>
                </a:ext>
              </a:extLst>
            </p:cNvPr>
            <p:cNvSpPr/>
            <p:nvPr/>
          </p:nvSpPr>
          <p:spPr>
            <a:xfrm>
              <a:off x="506538" y="3375390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1997.3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18954FD-B560-B323-BBF3-3D7951821B2F}"/>
                </a:ext>
              </a:extLst>
            </p:cNvPr>
            <p:cNvSpPr/>
            <p:nvPr/>
          </p:nvSpPr>
          <p:spPr>
            <a:xfrm>
              <a:off x="506538" y="407649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1387.3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BA86D211-E68E-66F5-EA11-FE34F87D83FC}"/>
                </a:ext>
              </a:extLst>
            </p:cNvPr>
            <p:cNvSpPr/>
            <p:nvPr/>
          </p:nvSpPr>
          <p:spPr>
            <a:xfrm>
              <a:off x="503429" y="194590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3.7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8E4C23-645D-CF45-D9E1-74EEE5EDBCE5}"/>
              </a:ext>
            </a:extLst>
          </p:cNvPr>
          <p:cNvGrpSpPr/>
          <p:nvPr/>
        </p:nvGrpSpPr>
        <p:grpSpPr>
          <a:xfrm>
            <a:off x="1813585" y="4462532"/>
            <a:ext cx="2894297" cy="1228345"/>
            <a:chOff x="1813585" y="4166510"/>
            <a:chExt cx="2894297" cy="122834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4A7BE3C-C1D9-3BAC-B694-7BD6ED270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9963" y="4166510"/>
              <a:ext cx="487271" cy="6463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FBF191-5886-9E0F-C9F1-9FCCB70CA0F2}"/>
                </a:ext>
              </a:extLst>
            </p:cNvPr>
            <p:cNvSpPr txBox="1"/>
            <p:nvPr/>
          </p:nvSpPr>
          <p:spPr>
            <a:xfrm>
              <a:off x="1813585" y="4748524"/>
              <a:ext cx="289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refers to existing tuple </a:t>
              </a:r>
            </a:p>
            <a:p>
              <a:pPr algn="ctr"/>
              <a:r>
                <a:rPr lang="en-US" dirty="0"/>
                <a:t>(8 bytes per point)</a:t>
              </a:r>
              <a:endParaRPr lang="da-DK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0E677E0-F04F-A16A-08E8-4003A7631DC1}"/>
              </a:ext>
            </a:extLst>
          </p:cNvPr>
          <p:cNvGrpSpPr/>
          <p:nvPr/>
        </p:nvGrpSpPr>
        <p:grpSpPr>
          <a:xfrm>
            <a:off x="7761539" y="4462532"/>
            <a:ext cx="3063100" cy="945400"/>
            <a:chOff x="7761539" y="4166510"/>
            <a:chExt cx="3063100" cy="9454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339F53-66A1-B711-ABA4-590085EAC91A}"/>
                </a:ext>
              </a:extLst>
            </p:cNvPr>
            <p:cNvSpPr txBox="1"/>
            <p:nvPr/>
          </p:nvSpPr>
          <p:spPr>
            <a:xfrm>
              <a:off x="7761539" y="4742578"/>
              <a:ext cx="306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Bad</a:t>
              </a:r>
              <a:r>
                <a:rPr lang="en-US" dirty="0"/>
                <a:t>: looks ugly (hard to read)</a:t>
              </a:r>
              <a:endParaRPr lang="da-DK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71D44E-8D9E-43AF-7E87-77548B7456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6523" y="4166510"/>
              <a:ext cx="274645" cy="6463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3C1376-7BA4-1CC6-B4BD-44122BC11AF4}"/>
              </a:ext>
            </a:extLst>
          </p:cNvPr>
          <p:cNvGrpSpPr/>
          <p:nvPr/>
        </p:nvGrpSpPr>
        <p:grpSpPr>
          <a:xfrm>
            <a:off x="8787307" y="1576573"/>
            <a:ext cx="2475111" cy="2014055"/>
            <a:chOff x="8787307" y="1576573"/>
            <a:chExt cx="2475111" cy="20140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05E59-20A2-A414-D77E-77CA6FD988AB}"/>
                </a:ext>
              </a:extLst>
            </p:cNvPr>
            <p:cNvSpPr txBox="1"/>
            <p:nvPr/>
          </p:nvSpPr>
          <p:spPr>
            <a:xfrm>
              <a:off x="9179039" y="1576573"/>
              <a:ext cx="2083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looks nice</a:t>
              </a:r>
              <a:endParaRPr lang="da-DK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C7CECB-0273-0177-F0E8-8EBB4757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9784" y="2069306"/>
              <a:ext cx="181866" cy="456806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F55421-B5BE-23E3-4C13-CE836C1A6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307" y="1934086"/>
              <a:ext cx="665879" cy="165654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7702D8-B9AA-8956-D128-C038C1A37B7F}"/>
              </a:ext>
            </a:extLst>
          </p:cNvPr>
          <p:cNvGrpSpPr/>
          <p:nvPr/>
        </p:nvGrpSpPr>
        <p:grpSpPr>
          <a:xfrm>
            <a:off x="1417902" y="1321372"/>
            <a:ext cx="2894297" cy="2262409"/>
            <a:chOff x="1596497" y="1321372"/>
            <a:chExt cx="2894297" cy="226240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FA935A-4D2F-5955-70EE-DDE428C8BDFB}"/>
                </a:ext>
              </a:extLst>
            </p:cNvPr>
            <p:cNvSpPr txBox="1"/>
            <p:nvPr/>
          </p:nvSpPr>
          <p:spPr>
            <a:xfrm>
              <a:off x="1596497" y="1321372"/>
              <a:ext cx="289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Bad</a:t>
              </a:r>
              <a:r>
                <a:rPr lang="en-US" dirty="0"/>
                <a:t>: creates new tuples</a:t>
              </a:r>
            </a:p>
            <a:p>
              <a:pPr algn="ctr"/>
              <a:r>
                <a:rPr lang="en-US" dirty="0"/>
                <a:t>(64 bytes per point)</a:t>
              </a:r>
              <a:endParaRPr lang="da-DK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5141759-3C4F-F084-097A-C038E1BE75F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963" y="2069306"/>
              <a:ext cx="211932" cy="407194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40D2D62-E647-6CF1-F2DD-8609EE91ECAE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2" y="1934086"/>
              <a:ext cx="860026" cy="164969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883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36ED5-AD9F-83C9-0489-FF84895E0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F5E7-C4C3-8F34-59CC-B32EFC22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0" y="365125"/>
            <a:ext cx="11272200" cy="1325563"/>
          </a:xfrm>
        </p:spPr>
        <p:txBody>
          <a:bodyPr/>
          <a:lstStyle/>
          <a:p>
            <a:r>
              <a:rPr lang="en-US" dirty="0"/>
              <a:t>Without comprehension (1 line becomes 5 lines)</a:t>
            </a:r>
            <a:endParaRPr lang="da-DK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91676A7-7297-8264-FD5D-515F2F509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2144433"/>
              </p:ext>
            </p:extLst>
          </p:nvPr>
        </p:nvGraphicFramePr>
        <p:xfrm>
          <a:off x="2722145" y="2407423"/>
          <a:ext cx="78186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86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6896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list_unpacking_space_usage.py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9292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[(x, x + 1) for x in range(10_000_000)]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points: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 tuple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selected.append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</a:t>
                      </a: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append original tuple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7A876F91-02D7-6855-A436-394223512E7B}"/>
              </a:ext>
            </a:extLst>
          </p:cNvPr>
          <p:cNvGrpSpPr/>
          <p:nvPr/>
        </p:nvGrpSpPr>
        <p:grpSpPr>
          <a:xfrm>
            <a:off x="1163345" y="2624248"/>
            <a:ext cx="1401472" cy="2825063"/>
            <a:chOff x="498918" y="1945905"/>
            <a:chExt cx="1401472" cy="282506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94D40D0-44C0-1143-97E4-F0ABD0205424}"/>
                </a:ext>
              </a:extLst>
            </p:cNvPr>
            <p:cNvSpPr/>
            <p:nvPr/>
          </p:nvSpPr>
          <p:spPr>
            <a:xfrm>
              <a:off x="498918" y="2548592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1305.6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9E55C98-56DF-086F-1DFB-822AE21BAD0E}"/>
                </a:ext>
              </a:extLst>
            </p:cNvPr>
            <p:cNvSpPr/>
            <p:nvPr/>
          </p:nvSpPr>
          <p:spPr>
            <a:xfrm>
              <a:off x="506538" y="416793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1383.0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E18D46C4-2E51-1F9C-70F8-8FD64290B97B}"/>
                </a:ext>
              </a:extLst>
            </p:cNvPr>
            <p:cNvSpPr/>
            <p:nvPr/>
          </p:nvSpPr>
          <p:spPr>
            <a:xfrm>
              <a:off x="503429" y="194590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3.8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C3DE8B1-CE20-615E-40D7-D41FC45B63BE}"/>
              </a:ext>
            </a:extLst>
          </p:cNvPr>
          <p:cNvGrpSpPr/>
          <p:nvPr/>
        </p:nvGrpSpPr>
        <p:grpSpPr>
          <a:xfrm>
            <a:off x="6029518" y="5033495"/>
            <a:ext cx="2894297" cy="1551572"/>
            <a:chOff x="3509963" y="4166510"/>
            <a:chExt cx="2894297" cy="102753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FA501D-1206-E6BE-3A2B-A0B79F470C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97234" y="4166510"/>
              <a:ext cx="714591" cy="65820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2D9B3B-2528-9EF3-BA1B-112E5F070DEF}"/>
                </a:ext>
              </a:extLst>
            </p:cNvPr>
            <p:cNvSpPr txBox="1"/>
            <p:nvPr/>
          </p:nvSpPr>
          <p:spPr>
            <a:xfrm>
              <a:off x="3509963" y="4824717"/>
              <a:ext cx="289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refers to existing tuple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878EB7-A9E1-43C1-D86C-D5E7E8C5A598}"/>
              </a:ext>
            </a:extLst>
          </p:cNvPr>
          <p:cNvGrpSpPr/>
          <p:nvPr/>
        </p:nvGrpSpPr>
        <p:grpSpPr>
          <a:xfrm>
            <a:off x="4132801" y="1737360"/>
            <a:ext cx="2763384" cy="2496240"/>
            <a:chOff x="8787307" y="1659117"/>
            <a:chExt cx="2475111" cy="19315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5C31CA-2C42-4FEA-64EA-2B6F44D4E025}"/>
                </a:ext>
              </a:extLst>
            </p:cNvPr>
            <p:cNvSpPr txBox="1"/>
            <p:nvPr/>
          </p:nvSpPr>
          <p:spPr>
            <a:xfrm>
              <a:off x="9179039" y="1659117"/>
              <a:ext cx="2083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looks nice</a:t>
              </a:r>
              <a:endParaRPr lang="da-DK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602ABE-6E8B-1B5A-4405-55134D125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9784" y="2069306"/>
              <a:ext cx="181866" cy="456806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126C99F-6C06-340A-97D9-4EA840541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307" y="1934086"/>
              <a:ext cx="665879" cy="165654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831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any</a:t>
            </a:r>
            <a:r>
              <a:rPr lang="da-DK" dirty="0"/>
              <a:t>,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0721" cy="4351338"/>
          </a:xfrm>
        </p:spPr>
        <p:txBody>
          <a:bodyPr>
            <a:normAutofit/>
          </a:bodyPr>
          <a:lstStyle/>
          <a:p>
            <a:r>
              <a:rPr lang="da-DK" dirty="0" err="1">
                <a:solidFill>
                  <a:srgbClr val="C00000"/>
                </a:solidFill>
                <a:latin typeface="Courier" pitchFamily="49" charset="0"/>
              </a:rPr>
              <a:t>any</a:t>
            </a:r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(L)</a:t>
            </a:r>
            <a:r>
              <a:rPr lang="da-DK" dirty="0">
                <a:solidFill>
                  <a:srgbClr val="C00000"/>
                </a:solidFill>
              </a:rPr>
              <a:t> </a:t>
            </a:r>
            <a:r>
              <a:rPr lang="da-DK" dirty="0"/>
              <a:t>checks if at </a:t>
            </a:r>
            <a:r>
              <a:rPr lang="da-DK" dirty="0" err="1"/>
              <a:t>least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element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is true (list, </a:t>
            </a:r>
            <a:r>
              <a:rPr lang="da-DK" dirty="0" err="1"/>
              <a:t>tuple</a:t>
            </a:r>
            <a:r>
              <a:rPr lang="da-DK" dirty="0"/>
              <a:t>, ranges, </a:t>
            </a:r>
            <a:r>
              <a:rPr lang="da-DK" dirty="0" err="1"/>
              <a:t>sequence</a:t>
            </a:r>
            <a:r>
              <a:rPr lang="da-DK" dirty="0"/>
              <a:t>, </a:t>
            </a:r>
            <a:r>
              <a:rPr lang="da-DK" dirty="0" err="1"/>
              <a:t>strings</a:t>
            </a:r>
            <a:r>
              <a:rPr lang="da-DK" dirty="0"/>
              <a:t>, ...)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>
                <a:latin typeface="Courier" pitchFamily="49" charset="0"/>
              </a:rPr>
              <a:t>([False, True, False])</a:t>
            </a:r>
            <a:endParaRPr lang="da-DK" dirty="0"/>
          </a:p>
          <a:p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all(L)</a:t>
            </a:r>
            <a:r>
              <a:rPr lang="da-DK" dirty="0"/>
              <a:t> checks if all elements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true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>
                <a:latin typeface="Courier" pitchFamily="49" charset="0"/>
              </a:rPr>
              <a:t>all([False, False, True])</a:t>
            </a:r>
            <a:r>
              <a:rPr lang="da-DK" dirty="0"/>
              <a:t> </a:t>
            </a:r>
            <a:endParaRPr lang="da-DK" dirty="0">
              <a:latin typeface="Courier" pitchFamily="49" charset="0"/>
            </a:endParaRPr>
          </a:p>
          <a:p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/>
              <a:t> and </a:t>
            </a:r>
            <a:r>
              <a:rPr lang="da-DK" dirty="0">
                <a:latin typeface="Courier" pitchFamily="49" charset="0"/>
              </a:rPr>
              <a:t>all</a:t>
            </a:r>
            <a:r>
              <a:rPr lang="da-DK" dirty="0"/>
              <a:t> return </a:t>
            </a:r>
            <a:r>
              <a:rPr lang="da-DK" dirty="0">
                <a:latin typeface="Courier" pitchFamily="49" charset="0"/>
              </a:rPr>
              <a:t>True</a:t>
            </a:r>
            <a:r>
              <a:rPr lang="da-DK" dirty="0"/>
              <a:t> or </a:t>
            </a:r>
            <a:r>
              <a:rPr lang="da-DK" dirty="0">
                <a:latin typeface="Courier" pitchFamily="49" charset="0"/>
              </a:rPr>
              <a:t>False</a:t>
            </a:r>
          </a:p>
          <a:p>
            <a:pPr marL="0" indent="0">
              <a:buNone/>
            </a:pPr>
            <a:endParaRPr lang="da-DK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12285"/>
              </p:ext>
            </p:extLst>
          </p:nvPr>
        </p:nvGraphicFramePr>
        <p:xfrm>
          <a:off x="7698921" y="920084"/>
          <a:ext cx="401002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002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any((False, True, False))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any([False, False, False])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([])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all([False, False, True])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all((True, True, True))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(7, 42, 13)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any([x == 42 for x in L])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all([x == 42 for x in L])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64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– </a:t>
            </a:r>
            <a:r>
              <a:rPr lang="da-DK" dirty="0" err="1"/>
              <a:t>computing</a:t>
            </a:r>
            <a:r>
              <a:rPr lang="da-DK" dirty="0"/>
              <a:t> primes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41946"/>
              </p:ext>
            </p:extLst>
          </p:nvPr>
        </p:nvGraphicFramePr>
        <p:xfrm>
          <a:off x="1570672" y="2653089"/>
          <a:ext cx="932370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7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8742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323643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50)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%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x)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5, 7, 11, 13, 17, 19, 23, 29, 31, 37, 41, 43, 47]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endParaRPr lang="da-DK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[10 % f for f in range(2, 10)]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[0, 1, 2, 0, 4, 3, 2, 1]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all([10 % f for f in range(2, 10)])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 == 0 is considered False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[13 % f for f in range(2, 13)]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1, 1, 3, 1, 6, 5, 4, 3, 2, 1]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all([13 % f for f in range(2, 13)])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346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69"/>
            <a:ext cx="10515600" cy="1325563"/>
          </a:xfrm>
        </p:spPr>
        <p:txBody>
          <a:bodyPr/>
          <a:lstStyle/>
          <a:p>
            <a:r>
              <a:rPr lang="da-DK" dirty="0" err="1"/>
              <a:t>enumerate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359"/>
            <a:ext cx="10515600" cy="121234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list(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enumerate</a:t>
            </a:r>
            <a:r>
              <a:rPr lang="en-US" dirty="0">
                <a:latin typeface="Courier" pitchFamily="49" charset="0"/>
              </a:rPr>
              <a:t>(L)) </a:t>
            </a:r>
          </a:p>
          <a:p>
            <a:pPr marL="0" indent="0" algn="ctr">
              <a:buNone/>
            </a:pPr>
            <a:r>
              <a:rPr lang="en-US" dirty="0"/>
              <a:t>returns 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[(0, L[0]), (1, L[1]), ..., (</a:t>
            </a:r>
            <a:r>
              <a:rPr lang="en-US" dirty="0" err="1">
                <a:latin typeface="Courier" pitchFamily="49" charset="0"/>
              </a:rPr>
              <a:t>len</a:t>
            </a:r>
            <a:r>
              <a:rPr lang="en-US" dirty="0">
                <a:latin typeface="Courier" pitchFamily="49" charset="0"/>
              </a:rPr>
              <a:t>(L) - 1, L[-1])]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93425"/>
              </p:ext>
            </p:extLst>
          </p:nvPr>
        </p:nvGraphicFramePr>
        <p:xfrm>
          <a:off x="2321560" y="2435067"/>
          <a:ext cx="7548880" cy="4215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888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[(1, 2), (3, 4), (5, 6)]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x * y) for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(x, y)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2), (1, 12), (2,30)]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('a', 'b', 'c')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L_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idx in range(len(L)):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L_.append((idx, L[idx]))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print(L_)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(['a', 'b', 'c'],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=7))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[(7, 'a'), (8, 'b'), (9, 'c')]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601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0" dirty="0">
                <a:latin typeface="+mn-lt"/>
              </a:rPr>
              <a:t>zip</a:t>
            </a:r>
            <a:endParaRPr lang="en-US" b="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48" y="1690688"/>
            <a:ext cx="10702089" cy="477971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list(zip(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i="1" baseline="-25000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))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[0],L</a:t>
            </a:r>
            <a:r>
              <a:rPr lang="en-US" baseline="-25000" dirty="0"/>
              <a:t>2</a:t>
            </a:r>
            <a:r>
              <a:rPr lang="en-US" dirty="0"/>
              <a:t>[0],...,L</a:t>
            </a:r>
            <a:r>
              <a:rPr lang="en-US" i="1" baseline="-25000" dirty="0"/>
              <a:t>k</a:t>
            </a:r>
            <a:r>
              <a:rPr lang="en-US" dirty="0"/>
              <a:t>[0]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),</a:t>
            </a:r>
            <a:r>
              <a:rPr lang="en-US" dirty="0"/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-1],L</a:t>
            </a:r>
            <a:r>
              <a:rPr lang="en-US" baseline="-25000" dirty="0"/>
              <a:t>2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-1],...,L</a:t>
            </a:r>
            <a:r>
              <a:rPr lang="en-US" i="1" baseline="-25000" dirty="0"/>
              <a:t>k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]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= min(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1</a:t>
            </a:r>
            <a:r>
              <a:rPr lang="en-US" dirty="0"/>
              <a:t>),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2</a:t>
            </a:r>
            <a:r>
              <a:rPr lang="en-US" dirty="0"/>
              <a:t>),...,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i="1" baseline="-25000" dirty="0"/>
              <a:t>k</a:t>
            </a:r>
            <a:r>
              <a:rPr lang="en-US" dirty="0"/>
              <a:t>))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Example (“matrix transpose”):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list(zip([1,2,3],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[4,5,6],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[7,8,9]))</a:t>
            </a:r>
          </a:p>
          <a:p>
            <a:pPr marL="360363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[(1, 4, 7),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(2, 5, 8),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(3, 6, 9)]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47985"/>
              </p:ext>
            </p:extLst>
          </p:nvPr>
        </p:nvGraphicFramePr>
        <p:xfrm>
          <a:off x="7108658" y="3780153"/>
          <a:ext cx="4351421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14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8748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[4, 5, 6]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zip(x, y)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&lt;zip at 0xb02b530&gt;</a:t>
                      </a:r>
                      <a:endParaRPr lang="fr-F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(zip(x, y))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(2, 5), (3, 6)]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513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66593"/>
              </p:ext>
            </p:extLst>
          </p:nvPr>
        </p:nvGraphicFramePr>
        <p:xfrm>
          <a:off x="1873403" y="2118731"/>
          <a:ext cx="848793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93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6077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first = ['Donald', 'Mickey',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Scrooge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last = ['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'Mouse',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i, (a, b) in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(zip(first, last),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=1):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(i, a, b)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Donald Duck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Mickey Mouse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Scrooge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629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(Simple) </a:t>
            </a:r>
            <a:r>
              <a:rPr lang="da-DK" dirty="0" err="1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620"/>
            <a:ext cx="11353800" cy="503237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define</a:t>
            </a:r>
            <a:r>
              <a:rPr lang="da-DK" sz="2400" dirty="0"/>
              <a:t> </a:t>
            </a:r>
            <a:r>
              <a:rPr lang="da-DK" sz="2400" dirty="0" err="1"/>
              <a:t>your</a:t>
            </a:r>
            <a:r>
              <a:rPr lang="da-DK" sz="2400" dirty="0"/>
              <a:t> </a:t>
            </a:r>
            <a:r>
              <a:rPr lang="da-DK" sz="2400" dirty="0" err="1"/>
              <a:t>own</a:t>
            </a:r>
            <a:r>
              <a:rPr lang="da-DK" sz="2400" dirty="0"/>
              <a:t> </a:t>
            </a:r>
            <a:r>
              <a:rPr lang="da-DK" sz="2400" dirty="0" err="1"/>
              <a:t>functions</a:t>
            </a:r>
            <a:r>
              <a:rPr lang="da-DK" sz="2400" dirty="0"/>
              <a:t> </a:t>
            </a:r>
            <a:r>
              <a:rPr lang="da-DK" sz="2400" dirty="0" err="1"/>
              <a:t>using</a:t>
            </a:r>
            <a:r>
              <a:rPr lang="da-DK" sz="2400" dirty="0"/>
              <a:t>:</a:t>
            </a:r>
          </a:p>
          <a:p>
            <a:pPr marL="0" indent="0">
              <a:spcAft>
                <a:spcPts val="600"/>
              </a:spcAft>
              <a:buNone/>
            </a:pPr>
            <a:b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def </a:t>
            </a:r>
            <a:r>
              <a:rPr lang="da-DK" sz="2400" i="1" dirty="0" err="1"/>
              <a:t>function-name</a:t>
            </a:r>
            <a:r>
              <a:rPr lang="da-DK" sz="2400" i="1" dirty="0"/>
              <a:t> 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var</a:t>
            </a:r>
            <a:r>
              <a:rPr lang="da-DK" sz="2400" baseline="-25000" dirty="0"/>
              <a:t>1</a:t>
            </a:r>
            <a:r>
              <a:rPr lang="da-DK" sz="2400" dirty="0"/>
              <a:t>, ..., </a:t>
            </a:r>
            <a:r>
              <a:rPr lang="da-DK" sz="2400" i="1" dirty="0" err="1"/>
              <a:t>var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</a:rPr>
              <a:t>):</a:t>
            </a:r>
          </a:p>
          <a:p>
            <a:pPr marL="0" indent="0">
              <a:buNone/>
            </a:pPr>
            <a:r>
              <a:rPr lang="da-DK" sz="2400" dirty="0"/>
              <a:t>	         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endParaRPr lang="da-DK" sz="2400" dirty="0"/>
          </a:p>
          <a:p>
            <a:pPr>
              <a:spcAft>
                <a:spcPts val="600"/>
              </a:spcAft>
            </a:pPr>
            <a:endParaRPr lang="da-DK" sz="2400" dirty="0"/>
          </a:p>
          <a:p>
            <a:pPr>
              <a:spcAft>
                <a:spcPts val="600"/>
              </a:spcAft>
            </a:pPr>
            <a:r>
              <a:rPr lang="da-DK" sz="2400" dirty="0"/>
              <a:t>If the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executes</a:t>
            </a:r>
            <a:endParaRPr lang="da-DK" sz="2400" dirty="0"/>
          </a:p>
          <a:p>
            <a:pPr marL="0" indent="0">
              <a:spcAft>
                <a:spcPts val="600"/>
              </a:spcAft>
              <a:buNone/>
            </a:pPr>
            <a:r>
              <a:rPr lang="da-DK" sz="2400" dirty="0"/>
              <a:t>	</a:t>
            </a:r>
            <a:r>
              <a:rPr lang="da-DK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 </a:t>
            </a:r>
            <a:r>
              <a:rPr lang="da-DK" sz="2400" i="1" dirty="0" err="1"/>
              <a:t>expression</a:t>
            </a:r>
            <a:endParaRPr lang="da-DK" sz="2400" i="1" dirty="0"/>
          </a:p>
          <a:p>
            <a:pPr marL="360363" indent="0">
              <a:spcAft>
                <a:spcPts val="1200"/>
              </a:spcAft>
              <a:buNone/>
            </a:pPr>
            <a:r>
              <a:rPr lang="da-DK" sz="2400" dirty="0"/>
              <a:t>the </a:t>
            </a:r>
            <a:r>
              <a:rPr lang="da-DK" sz="2400" dirty="0" err="1"/>
              <a:t>result</a:t>
            </a:r>
            <a:r>
              <a:rPr lang="da-DK" sz="2400" dirty="0"/>
              <a:t> of </a:t>
            </a:r>
            <a:r>
              <a:rPr lang="da-DK" sz="2400" i="1" dirty="0" err="1"/>
              <a:t>expression</a:t>
            </a:r>
            <a:r>
              <a:rPr lang="da-DK" sz="2400" dirty="0"/>
              <a:t> </a:t>
            </a:r>
            <a:r>
              <a:rPr lang="da-DK" sz="2400" dirty="0" err="1"/>
              <a:t>will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returned</a:t>
            </a:r>
            <a:r>
              <a:rPr lang="da-DK" sz="2400" dirty="0"/>
              <a:t> by the </a:t>
            </a:r>
            <a:r>
              <a:rPr lang="da-DK" sz="2400" dirty="0" err="1"/>
              <a:t>function</a:t>
            </a:r>
            <a:r>
              <a:rPr lang="da-DK" sz="2400" dirty="0"/>
              <a:t>. If </a:t>
            </a:r>
            <a:r>
              <a:rPr lang="da-DK" sz="2400" dirty="0" err="1"/>
              <a:t>expression</a:t>
            </a:r>
            <a:r>
              <a:rPr lang="da-DK" sz="2400" dirty="0"/>
              <a:t> is </a:t>
            </a:r>
            <a:r>
              <a:rPr lang="da-DK" sz="2400" dirty="0" err="1"/>
              <a:t>omitted</a:t>
            </a:r>
            <a:r>
              <a:rPr lang="da-DK" sz="2400" dirty="0"/>
              <a:t> or the body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terminates</a:t>
            </a:r>
            <a:r>
              <a:rPr lang="da-DK" sz="2400" dirty="0"/>
              <a:t> </a:t>
            </a:r>
            <a:r>
              <a:rPr lang="da-DK" sz="2400" dirty="0" err="1"/>
              <a:t>without</a:t>
            </a:r>
            <a:r>
              <a:rPr lang="da-DK" sz="2400" dirty="0"/>
              <a:t> </a:t>
            </a:r>
            <a:r>
              <a:rPr lang="da-DK" sz="2400" dirty="0" err="1"/>
              <a:t>performing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, </a:t>
            </a:r>
            <a:r>
              <a:rPr lang="da-DK" sz="2400" dirty="0" err="1"/>
              <a:t>then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a-DK" sz="2400" dirty="0"/>
              <a:t> is </a:t>
            </a:r>
            <a:r>
              <a:rPr lang="da-DK" sz="2400" dirty="0" err="1"/>
              <a:t>returned</a:t>
            </a:r>
            <a:endParaRPr lang="da-DK" sz="2400" dirty="0"/>
          </a:p>
          <a:p>
            <a:pPr>
              <a:spcAft>
                <a:spcPts val="1200"/>
              </a:spcAft>
            </a:pPr>
            <a:r>
              <a:rPr lang="da-DK" sz="2400" dirty="0" err="1"/>
              <a:t>When</a:t>
            </a:r>
            <a:r>
              <a:rPr lang="da-DK" sz="2400" dirty="0"/>
              <a:t> </a:t>
            </a:r>
            <a:r>
              <a:rPr lang="da-DK" sz="2400" i="1" dirty="0" err="1"/>
              <a:t>calling</a:t>
            </a:r>
            <a:r>
              <a:rPr lang="da-DK" sz="2400" dirty="0"/>
              <a:t> a </a:t>
            </a:r>
            <a:r>
              <a:rPr lang="da-DK" sz="2400" dirty="0" err="1"/>
              <a:t>function</a:t>
            </a:r>
            <a:r>
              <a:rPr lang="da-DK" sz="2400" dirty="0"/>
              <a:t> </a:t>
            </a:r>
            <a:r>
              <a:rPr lang="da-DK" sz="2400" i="1" dirty="0" err="1"/>
              <a:t>name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value</a:t>
            </a:r>
            <a:r>
              <a:rPr lang="da-DK" sz="2400" baseline="-25000" dirty="0"/>
              <a:t>1</a:t>
            </a:r>
            <a:r>
              <a:rPr lang="da-DK" sz="2400" dirty="0"/>
              <a:t>,..., </a:t>
            </a:r>
            <a:r>
              <a:rPr lang="da-DK" sz="2400" i="1" dirty="0" err="1"/>
              <a:t>value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a-DK" sz="2400" dirty="0">
                <a:cs typeface="Courier New" panose="02070309020205020404" pitchFamily="49" charset="0"/>
              </a:rPr>
              <a:t>body </a:t>
            </a:r>
            <a:r>
              <a:rPr lang="da-DK" sz="2400" dirty="0" err="1">
                <a:cs typeface="Courier New" panose="02070309020205020404" pitchFamily="49" charset="0"/>
              </a:rPr>
              <a:t>code</a:t>
            </a:r>
            <a:r>
              <a:rPr lang="da-DK" sz="2400" dirty="0">
                <a:cs typeface="Courier New" panose="02070309020205020404" pitchFamily="49" charset="0"/>
              </a:rPr>
              <a:t> is </a:t>
            </a:r>
            <a:r>
              <a:rPr lang="da-DK" sz="2400" dirty="0" err="1">
                <a:cs typeface="Courier New" panose="02070309020205020404" pitchFamily="49" charset="0"/>
              </a:rPr>
              <a:t>executed</a:t>
            </a:r>
            <a:r>
              <a:rPr lang="da-DK" sz="2400" dirty="0">
                <a:cs typeface="Courier New" panose="02070309020205020404" pitchFamily="49" charset="0"/>
              </a:rPr>
              <a:t> with </a:t>
            </a:r>
            <a:r>
              <a:rPr lang="da-DK" sz="2400" i="1" dirty="0" err="1">
                <a:cs typeface="Courier New" panose="02070309020205020404" pitchFamily="49" charset="0"/>
              </a:rPr>
              <a:t>var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r>
              <a:rPr lang="da-DK" sz="2400" dirty="0">
                <a:cs typeface="Courier New" panose="02070309020205020404" pitchFamily="49" charset="0"/>
              </a:rPr>
              <a:t>=</a:t>
            </a:r>
            <a:r>
              <a:rPr lang="da-DK" sz="2400" i="1" dirty="0" err="1">
                <a:cs typeface="Courier New" panose="02070309020205020404" pitchFamily="49" charset="0"/>
              </a:rPr>
              <a:t>value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endParaRPr lang="da-DK" sz="2400" i="1" baseline="-25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40769"/>
              </p:ext>
            </p:extLst>
          </p:nvPr>
        </p:nvGraphicFramePr>
        <p:xfrm>
          <a:off x="6899562" y="936162"/>
          <a:ext cx="5026430" cy="3971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643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sum3(x, y, z)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sum3(5, 7, 9)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powers(L, power)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indent="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 = [x**power for x in L]</a:t>
                      </a:r>
                    </a:p>
                    <a:p>
                      <a:pPr marL="0" indent="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powers([2, 3, 4],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27, 64]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09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 is </a:t>
            </a:r>
            <a:r>
              <a:rPr lang="da-DK" dirty="0" err="1"/>
              <a:t>printed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9187" y="1690688"/>
            <a:ext cx="5375313" cy="4949748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x % 2 == 0: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True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print((even(7), even(6)))</a:t>
            </a:r>
          </a:p>
          <a:p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True)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True)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dirty="0"/>
          </a:p>
          <a:p>
            <a:endParaRPr lang="en-US" dirty="0"/>
          </a:p>
        </p:txBody>
      </p:sp>
      <p:sp>
        <p:nvSpPr>
          <p:cNvPr id="4" name="Smiley Face 3" descr="QuizAnswer"/>
          <p:cNvSpPr/>
          <p:nvPr/>
        </p:nvSpPr>
        <p:spPr>
          <a:xfrm>
            <a:off x="3403710" y="4820364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5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((42,))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0189" y="2568575"/>
            <a:ext cx="308142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42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((42,),)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Smiley Face 3" descr="QuizAnswer"/>
          <p:cNvSpPr/>
          <p:nvPr/>
        </p:nvSpPr>
        <p:spPr>
          <a:xfrm>
            <a:off x="4211574" y="3683961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 flipV="1">
            <a:off x="7600208" y="686940"/>
            <a:ext cx="3924000" cy="39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10136602" y="1454386"/>
            <a:ext cx="2188455" cy="2270285"/>
            <a:chOff x="10136602" y="1454386"/>
            <a:chExt cx="2188455" cy="2270285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0393345" y="1815402"/>
              <a:ext cx="780422" cy="181875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1082756" y="354467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Arc 54"/>
            <p:cNvSpPr/>
            <p:nvPr/>
          </p:nvSpPr>
          <p:spPr>
            <a:xfrm>
              <a:off x="10136602" y="1541438"/>
              <a:ext cx="540000" cy="540000"/>
            </a:xfrm>
            <a:prstGeom prst="arc">
              <a:avLst>
                <a:gd name="adj1" fmla="val 8154149"/>
                <a:gd name="adj2" fmla="val 4083781"/>
              </a:avLst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521061" y="1454386"/>
              <a:ext cx="1803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180</a:t>
              </a:r>
              <a:r>
                <a:rPr lang="da-DK" dirty="0">
                  <a:solidFill>
                    <a:srgbClr val="FF0000"/>
                  </a:solidFill>
                </a:rPr>
                <a:t> °</a:t>
              </a:r>
              <a:r>
                <a:rPr lang="en-US" dirty="0">
                  <a:solidFill>
                    <a:srgbClr val="FF0000"/>
                  </a:solidFill>
                </a:rPr>
                <a:t> &lt; </a:t>
              </a:r>
              <a:r>
                <a:rPr lang="el-GR" dirty="0">
                  <a:solidFill>
                    <a:srgbClr val="FF0000"/>
                  </a:solidFill>
                </a:rPr>
                <a:t>α</a:t>
              </a:r>
              <a:r>
                <a:rPr lang="da-DK" dirty="0">
                  <a:solidFill>
                    <a:srgbClr val="FF0000"/>
                  </a:solidFill>
                </a:rPr>
                <a:t> &lt; 360°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471730" y="1483163"/>
            <a:ext cx="2281255" cy="720000"/>
            <a:chOff x="8471730" y="1483163"/>
            <a:chExt cx="2281255" cy="720000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8686801" y="1666754"/>
              <a:ext cx="1707265" cy="144684"/>
            </a:xfrm>
            <a:prstGeom prst="line">
              <a:avLst/>
            </a:prstGeom>
            <a:ln w="127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/>
            <p:cNvSpPr/>
            <p:nvPr/>
          </p:nvSpPr>
          <p:spPr>
            <a:xfrm>
              <a:off x="10032985" y="1483163"/>
              <a:ext cx="720000" cy="720000"/>
            </a:xfrm>
            <a:prstGeom prst="arc">
              <a:avLst>
                <a:gd name="adj1" fmla="val 8247708"/>
                <a:gd name="adj2" fmla="val 11487561"/>
              </a:avLst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71730" y="1829275"/>
              <a:ext cx="1803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0</a:t>
              </a:r>
              <a:r>
                <a:rPr lang="da-DK" dirty="0">
                  <a:solidFill>
                    <a:srgbClr val="0070C0"/>
                  </a:solidFill>
                </a:rPr>
                <a:t> °</a:t>
              </a:r>
              <a:r>
                <a:rPr lang="en-US" dirty="0">
                  <a:solidFill>
                    <a:srgbClr val="0070C0"/>
                  </a:solidFill>
                </a:rPr>
                <a:t> &lt; </a:t>
              </a:r>
              <a:r>
                <a:rPr lang="el-GR" dirty="0">
                  <a:solidFill>
                    <a:srgbClr val="0070C0"/>
                  </a:solidFill>
                </a:rPr>
                <a:t>α</a:t>
              </a:r>
              <a:r>
                <a:rPr lang="da-DK" dirty="0">
                  <a:solidFill>
                    <a:srgbClr val="0070C0"/>
                  </a:solidFill>
                </a:rPr>
                <a:t> &lt; 180°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11017" cy="1325563"/>
          </a:xfrm>
        </p:spPr>
        <p:txBody>
          <a:bodyPr/>
          <a:lstStyle/>
          <a:p>
            <a:r>
              <a:rPr lang="en-US" dirty="0"/>
              <a:t>Geometric orientation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62548" cy="277012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 of example</a:t>
            </a:r>
          </a:p>
          <a:p>
            <a:r>
              <a:rPr lang="en-US" dirty="0"/>
              <a:t>illustrate tuples</a:t>
            </a:r>
          </a:p>
          <a:p>
            <a:r>
              <a:rPr lang="en-US" dirty="0"/>
              <a:t>list comprehension</a:t>
            </a:r>
          </a:p>
          <a:p>
            <a:r>
              <a:rPr lang="en-US" dirty="0" err="1"/>
              <a:t>matplotlib.pyplot</a:t>
            </a:r>
            <a:endParaRPr lang="en-US" dirty="0"/>
          </a:p>
          <a:p>
            <a:r>
              <a:rPr lang="en-US" dirty="0"/>
              <a:t>floats are strange</a:t>
            </a:r>
          </a:p>
        </p:txBody>
      </p:sp>
      <p:sp>
        <p:nvSpPr>
          <p:cNvPr id="4" name="Oval 3"/>
          <p:cNvSpPr/>
          <p:nvPr/>
        </p:nvSpPr>
        <p:spPr>
          <a:xfrm>
            <a:off x="9139752" y="2893365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301252" y="172197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57067" y="2869537"/>
            <a:ext cx="26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90" y="3916513"/>
            <a:ext cx="487666" cy="4059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478849" y="2869537"/>
            <a:ext cx="114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(12, 12)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30489" y="1710028"/>
            <a:ext cx="2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04770" y="1710028"/>
            <a:ext cx="150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(24, 24)</a:t>
            </a:r>
          </a:p>
        </p:txBody>
      </p:sp>
      <p:sp>
        <p:nvSpPr>
          <p:cNvPr id="22" name="Oval 21"/>
          <p:cNvSpPr/>
          <p:nvPr/>
        </p:nvSpPr>
        <p:spPr>
          <a:xfrm>
            <a:off x="8601101" y="1577495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01322" y="1550273"/>
            <a:ext cx="3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0070C0"/>
                </a:solidFill>
              </a:rPr>
              <a:t>p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010722" y="2701009"/>
            <a:ext cx="2129030" cy="2394791"/>
            <a:chOff x="6889577" y="2891949"/>
            <a:chExt cx="2129030" cy="239479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904088" y="5061282"/>
              <a:ext cx="180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424" y="3261282"/>
              <a:ext cx="0" cy="180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flipH="1" flipV="1">
              <a:off x="8781101" y="4917408"/>
              <a:ext cx="237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89577" y="2891949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</a:t>
              </a:r>
            </a:p>
          </p:txBody>
        </p:sp>
      </p:grpSp>
      <p:sp>
        <p:nvSpPr>
          <p:cNvPr id="39" name="Oval 38"/>
          <p:cNvSpPr/>
          <p:nvPr/>
        </p:nvSpPr>
        <p:spPr>
          <a:xfrm>
            <a:off x="11069212" y="973980"/>
            <a:ext cx="180000" cy="180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8067877" y="3966656"/>
            <a:ext cx="184546" cy="180796"/>
            <a:chOff x="8067877" y="3966656"/>
            <a:chExt cx="184546" cy="180796"/>
          </a:xfrm>
        </p:grpSpPr>
        <p:grpSp>
          <p:nvGrpSpPr>
            <p:cNvPr id="75" name="Group 74"/>
            <p:cNvGrpSpPr/>
            <p:nvPr/>
          </p:nvGrpSpPr>
          <p:grpSpPr>
            <a:xfrm>
              <a:off x="8103392" y="4002374"/>
              <a:ext cx="112233" cy="109926"/>
              <a:chOff x="8103392" y="4002374"/>
              <a:chExt cx="112233" cy="109926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8103393" y="4004350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 rot="10800000">
                <a:off x="8103392" y="4002374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H="1">
                <a:off x="8115301" y="4010025"/>
                <a:ext cx="93662" cy="90488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8107625" y="4002374"/>
                <a:ext cx="108000" cy="10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/>
            <p:cNvSpPr/>
            <p:nvPr/>
          </p:nvSpPr>
          <p:spPr>
            <a:xfrm>
              <a:off x="8067877" y="4075452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180423" y="396665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/>
          <p:cNvGrpSpPr/>
          <p:nvPr/>
        </p:nvGrpSpPr>
        <p:grpSpPr>
          <a:xfrm>
            <a:off x="8825233" y="435879"/>
            <a:ext cx="3283526" cy="2418431"/>
            <a:chOff x="8825233" y="435879"/>
            <a:chExt cx="3283526" cy="2418431"/>
          </a:xfrm>
        </p:grpSpPr>
        <p:sp>
          <p:nvSpPr>
            <p:cNvPr id="80" name="TextBox 79"/>
            <p:cNvSpPr txBox="1"/>
            <p:nvPr/>
          </p:nvSpPr>
          <p:spPr>
            <a:xfrm>
              <a:off x="8825233" y="979745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70C0"/>
                  </a:solidFill>
                </a:rPr>
                <a:t>det</a:t>
              </a:r>
              <a:r>
                <a:rPr lang="en-US" dirty="0">
                  <a:solidFill>
                    <a:srgbClr val="0070C0"/>
                  </a:solidFill>
                </a:rPr>
                <a:t> &gt; 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864994" y="2484978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det</a:t>
              </a:r>
              <a:r>
                <a:rPr lang="en-US" dirty="0">
                  <a:solidFill>
                    <a:srgbClr val="FF0000"/>
                  </a:solidFill>
                </a:rPr>
                <a:t> &lt; 0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161673" y="435879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10879384" y="711085"/>
              <a:ext cx="189828" cy="260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eft Brace 86"/>
          <p:cNvSpPr/>
          <p:nvPr/>
        </p:nvSpPr>
        <p:spPr>
          <a:xfrm rot="5400000" flipH="1">
            <a:off x="9875505" y="3995677"/>
            <a:ext cx="125187" cy="3954481"/>
          </a:xfrm>
          <a:prstGeom prst="leftBrace">
            <a:avLst>
              <a:gd name="adj1" fmla="val 3953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960858" y="6112941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6 ! = 720 different orders to add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071472" y="3916513"/>
            <a:ext cx="102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(0.5, 0.5)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231403" y="3793373"/>
            <a:ext cx="154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, 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195" y="6060169"/>
            <a:ext cx="487666" cy="405904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0" y="6211669"/>
            <a:ext cx="755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Kettner, Mehlhorn,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Pion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 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Schirra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Yap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a-DK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5"/>
              </a:rPr>
              <a:t>Classroom Examples of Robustness Problems in Geometric Computations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16" grpId="0"/>
      <p:bldP spid="17" grpId="0"/>
      <p:bldP spid="18" grpId="0"/>
      <p:bldP spid="22" grpId="0" animBg="1"/>
      <p:bldP spid="24" grpId="0"/>
      <p:bldP spid="39" grpId="0" animBg="1"/>
      <p:bldP spid="79" grpId="0"/>
      <p:bldP spid="87" grpId="0" animBg="1"/>
      <p:bldP spid="88" grpId="0"/>
      <p:bldP spid="89" grpId="0"/>
      <p:bldP spid="9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101135"/>
              </p:ext>
            </p:extLst>
          </p:nvPr>
        </p:nvGraphicFramePr>
        <p:xfrm>
          <a:off x="190106" y="132603"/>
          <a:ext cx="6488876" cy="6567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876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79801">
                <a:tc>
                  <a:txBody>
                    <a:bodyPr/>
                    <a:lstStyle/>
                    <a:p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sign-plot.py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 = 256</a:t>
                      </a:r>
                    </a:p>
                    <a:p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delta = 1 / 2**54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 = (12, 12)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 = (24, 24)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[]  </a:t>
                      </a:r>
                      <a:r>
                        <a:rPr lang="pt-BR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points (i, j, det)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j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(1/2 + i * delta, 1/2 + j * delta)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det = (q[0]*r[1] + r[0]*p[1] + p[0]*q[1] 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- r[0]*q[1] - p[0]*r[1] - q[0]*p[1])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P.append((i, j, det))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 = [(i, j) for i, j, det in P if det &gt;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neg = [(i, j) for i, j, det in P if det &lt;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zero = [(i, j) for i, j, det in P if det == 0]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plt.subplot(facecolor='lightgrey', aspect='equal')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plt.xlabel('i')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plt.ylabel('j', rotation=0)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points, color in [(pos, 'b'), (neg, 'r'), (zero, 'y')]: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X = [i for i, j in points]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Y = [j for 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j in points]</a:t>
                      </a:r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plt.plot(X, Y, color + '. 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plt.plot([-1, N], [-1, N</a:t>
                      </a:r>
                      <a:r>
                        <a:rPr lang="pt-BR" sz="1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], 'k-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t="11377" r="19223"/>
          <a:stretch/>
        </p:blipFill>
        <p:spPr>
          <a:xfrm>
            <a:off x="6697685" y="631200"/>
            <a:ext cx="5379522" cy="5405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1123" y="101591"/>
            <a:ext cx="341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(0.5000000000000142, 0.5000000000000142)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413475" y="443913"/>
            <a:ext cx="330506" cy="3745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30522" y="5747112"/>
            <a:ext cx="9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(0.5, 0.5)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579605" y="5221996"/>
            <a:ext cx="352541" cy="5129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991534" y="5991459"/>
            <a:ext cx="1221427" cy="369332"/>
            <a:chOff x="7330522" y="6288915"/>
            <a:chExt cx="1221427" cy="369332"/>
          </a:xfrm>
        </p:grpSpPr>
        <p:sp>
          <p:nvSpPr>
            <p:cNvPr id="2" name="Oval 1"/>
            <p:cNvSpPr/>
            <p:nvPr/>
          </p:nvSpPr>
          <p:spPr>
            <a:xfrm>
              <a:off x="7330522" y="6401581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72296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&gt; 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64248" y="5991459"/>
            <a:ext cx="1215527" cy="369332"/>
            <a:chOff x="8738845" y="6288915"/>
            <a:chExt cx="1215527" cy="369332"/>
          </a:xfrm>
        </p:grpSpPr>
        <p:sp>
          <p:nvSpPr>
            <p:cNvPr id="12" name="Oval 11"/>
            <p:cNvSpPr/>
            <p:nvPr/>
          </p:nvSpPr>
          <p:spPr>
            <a:xfrm>
              <a:off x="8738845" y="6401581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74719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731062" y="5991459"/>
            <a:ext cx="1222874" cy="369332"/>
            <a:chOff x="10731062" y="6288915"/>
            <a:chExt cx="1222874" cy="369332"/>
          </a:xfrm>
        </p:grpSpPr>
        <p:sp>
          <p:nvSpPr>
            <p:cNvPr id="13" name="Oval 12"/>
            <p:cNvSpPr/>
            <p:nvPr/>
          </p:nvSpPr>
          <p:spPr>
            <a:xfrm>
              <a:off x="10731062" y="6401581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74283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&lt;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541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874" b="5220"/>
          <a:stretch/>
        </p:blipFill>
        <p:spPr>
          <a:xfrm>
            <a:off x="88134" y="297455"/>
            <a:ext cx="11997369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99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693" b="5220"/>
          <a:stretch/>
        </p:blipFill>
        <p:spPr>
          <a:xfrm>
            <a:off x="88135" y="297455"/>
            <a:ext cx="1201940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6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3" t="3744" r="693" b="4850"/>
          <a:stretch/>
        </p:blipFill>
        <p:spPr>
          <a:xfrm>
            <a:off x="99152" y="264405"/>
            <a:ext cx="12008385" cy="626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177" r="874" b="5381"/>
          <a:stretch/>
        </p:blipFill>
        <p:spPr>
          <a:xfrm>
            <a:off x="88134" y="286438"/>
            <a:ext cx="11997369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43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2" t="4338" r="964" b="5220"/>
          <a:stretch/>
        </p:blipFill>
        <p:spPr>
          <a:xfrm>
            <a:off x="88135" y="297455"/>
            <a:ext cx="1198635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2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4177" r="784" b="5381"/>
          <a:stretch/>
        </p:blipFill>
        <p:spPr>
          <a:xfrm>
            <a:off x="77118" y="286438"/>
            <a:ext cx="12019402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63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3" t="4176" r="783" b="5221"/>
          <a:stretch/>
        </p:blipFill>
        <p:spPr>
          <a:xfrm>
            <a:off x="110168" y="286439"/>
            <a:ext cx="11986351" cy="62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3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3695" r="512" b="5382"/>
          <a:stretch/>
        </p:blipFill>
        <p:spPr>
          <a:xfrm>
            <a:off x="88135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2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8D13-C437-4474-70B4-55882AC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Warning: </a:t>
            </a:r>
            <a:r>
              <a:rPr lang="da-DK" dirty="0" err="1"/>
              <a:t>Unintended</a:t>
            </a:r>
            <a:r>
              <a:rPr lang="da-DK" dirty="0"/>
              <a:t> </a:t>
            </a:r>
            <a:r>
              <a:rPr lang="da-DK" dirty="0" err="1"/>
              <a:t>tuples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0099A9-F526-43CF-16CC-FC19EFBB5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969055"/>
              </p:ext>
            </p:extLst>
          </p:nvPr>
        </p:nvGraphicFramePr>
        <p:xfrm>
          <a:off x="3897629" y="2605201"/>
          <a:ext cx="491680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8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2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2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2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7,    </a:t>
                      </a:r>
                      <a:r>
                        <a:rPr lang="pt-BR" sz="2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x = (7,)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5,    </a:t>
                      </a:r>
                      <a:r>
                        <a:rPr lang="pt-BR" sz="2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y = (5,)</a:t>
                      </a:r>
                      <a:endParaRPr lang="pt-BR" sz="2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+ y</a:t>
                      </a:r>
                      <a:endParaRPr lang="en-US" sz="2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(7, 5)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36BE301-BFE9-715F-2224-57C4D7ABE9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63" y="451577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6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3" t="4177" r="693" b="5381"/>
          <a:stretch/>
        </p:blipFill>
        <p:spPr>
          <a:xfrm>
            <a:off x="66101" y="286438"/>
            <a:ext cx="12041436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04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3695" r="602" b="5382"/>
          <a:stretch/>
        </p:blipFill>
        <p:spPr>
          <a:xfrm>
            <a:off x="77118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x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338" y="3281455"/>
            <a:ext cx="567826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[42, 3], (4,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(42,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42]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TypeError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49405" y="174394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urier" pitchFamily="49" charset="0"/>
              </a:rPr>
              <a:t>x = [1, [2, 3], (4, 5)]</a:t>
            </a:r>
          </a:p>
          <a:p>
            <a:r>
              <a:rPr lang="en-US" sz="2800" dirty="0">
                <a:latin typeface="Courier" pitchFamily="49" charset="0"/>
              </a:rPr>
              <a:t>x[2][0] = 42</a:t>
            </a:r>
          </a:p>
        </p:txBody>
      </p:sp>
      <p:sp>
        <p:nvSpPr>
          <p:cNvPr id="6" name="Smiley Face 5" descr="QuizAnswer"/>
          <p:cNvSpPr/>
          <p:nvPr/>
        </p:nvSpPr>
        <p:spPr>
          <a:xfrm>
            <a:off x="2873427" y="4907096"/>
            <a:ext cx="374567" cy="363338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tree</a:t>
            </a:r>
            <a:r>
              <a:rPr lang="da-DK" dirty="0"/>
              <a:t> is </a:t>
            </a:r>
            <a:r>
              <a:rPr lang="da-DK" sz="3600" b="0" dirty="0">
                <a:latin typeface="Courier" pitchFamily="49" charset="0"/>
              </a:rPr>
              <a:t>('A',(('B','C'),'D'))</a:t>
            </a:r>
            <a:r>
              <a:rPr lang="da-DK" b="0" dirty="0"/>
              <a:t> ?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082" y="4484667"/>
            <a:ext cx="8915599" cy="2779032"/>
          </a:xfrm>
        </p:spPr>
        <p:txBody>
          <a:bodyPr>
            <a:normAutofit/>
          </a:bodyPr>
          <a:lstStyle/>
          <a:p>
            <a:pPr marL="514350" indent="-514350">
              <a:buAutoNum type="alphaLcParenR"/>
            </a:pPr>
            <a:r>
              <a:rPr lang="da-DK" dirty="0">
                <a:solidFill>
                  <a:srgbClr val="C00000"/>
                </a:solidFill>
              </a:rPr>
              <a:t>                   b)                     c)                     d)                      e)</a:t>
            </a:r>
          </a:p>
          <a:p>
            <a:pPr marL="0" indent="0">
              <a:buNone/>
            </a:pPr>
            <a:br>
              <a:rPr lang="da-DK" dirty="0">
                <a:solidFill>
                  <a:srgbClr val="C00000"/>
                </a:solidFill>
              </a:rPr>
            </a:br>
            <a:endParaRPr lang="da-DK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dirty="0">
                <a:solidFill>
                  <a:srgbClr val="C00000"/>
                </a:solidFill>
              </a:rPr>
              <a:t>			        f)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877786"/>
            <a:ext cx="107274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Courier" pitchFamily="49" charset="0"/>
              </a:rPr>
              <a:t>          /\                 /\                 /\                 /\                 /\          </a:t>
            </a:r>
          </a:p>
          <a:p>
            <a:r>
              <a:rPr lang="pt-BR" sz="1400" dirty="0">
                <a:latin typeface="Courier" pitchFamily="49" charset="0"/>
              </a:rPr>
              <a:t>         /  \               /  \               /  \               /  \               /  \         </a:t>
            </a:r>
          </a:p>
          <a:p>
            <a:r>
              <a:rPr lang="pt-BR" sz="1400" dirty="0">
                <a:latin typeface="Courier" pitchFamily="49" charset="0"/>
              </a:rPr>
              <a:t>        /    \             /    \             /    \             /    \             /    \        </a:t>
            </a:r>
          </a:p>
          <a:p>
            <a:r>
              <a:rPr lang="pt-BR" sz="1400" dirty="0">
                <a:latin typeface="Courier" pitchFamily="49" charset="0"/>
              </a:rPr>
              <a:t>       /      \           /      \           /      \           /      \           /      \       </a:t>
            </a:r>
          </a:p>
          <a:p>
            <a:r>
              <a:rPr lang="pt-BR" sz="1400" dirty="0">
                <a:latin typeface="Courier" pitchFamily="49" charset="0"/>
              </a:rPr>
              <a:t>      /\      'D'        /        \         /        \         /        \        'A'      /\      </a:t>
            </a:r>
          </a:p>
          <a:p>
            <a:r>
              <a:rPr lang="pt-BR" sz="1400" dirty="0">
                <a:latin typeface="Courier" pitchFamily="49" charset="0"/>
              </a:rPr>
              <a:t>     /  \               /\        'D'      /\        /\      'A'        /\               /  \     </a:t>
            </a:r>
          </a:p>
          <a:p>
            <a:r>
              <a:rPr lang="pt-BR" sz="1400" dirty="0">
                <a:latin typeface="Courier" pitchFamily="49" charset="0"/>
              </a:rPr>
              <a:t>    /    \             /  \               /  \      /  \               /  \             /    \    </a:t>
            </a:r>
          </a:p>
          <a:p>
            <a:r>
              <a:rPr lang="pt-BR" sz="1400" dirty="0">
                <a:latin typeface="Courier" pitchFamily="49" charset="0"/>
              </a:rPr>
              <a:t>   /\    'C'          /    \            'A'  'B'  'C'  'D'            /    \          'B'    /\   </a:t>
            </a:r>
          </a:p>
          <a:p>
            <a:r>
              <a:rPr lang="pt-BR" sz="1400" dirty="0">
                <a:latin typeface="Courier" pitchFamily="49" charset="0"/>
              </a:rPr>
              <a:t>  /  \              'A'    /\                                        /\    'D'              /  \  </a:t>
            </a:r>
          </a:p>
          <a:p>
            <a:r>
              <a:rPr lang="pt-BR" sz="1400" dirty="0">
                <a:latin typeface="Courier" pitchFamily="49" charset="0"/>
              </a:rPr>
              <a:t>'A'  'B'                  /  \                                      /  \                  'C'  'D'</a:t>
            </a:r>
          </a:p>
          <a:p>
            <a:r>
              <a:rPr lang="pt-BR" sz="1400" dirty="0">
                <a:latin typeface="Courier" pitchFamily="49" charset="0"/>
              </a:rPr>
              <a:t>                        'B'  'C'                                  'B'  'C' 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6" name="Smiley Face 5" descr="QuizAnswer"/>
          <p:cNvSpPr/>
          <p:nvPr/>
        </p:nvSpPr>
        <p:spPr>
          <a:xfrm>
            <a:off x="7947232" y="49963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</a:t>
            </a:r>
            <a:r>
              <a:rPr lang="da-DK" dirty="0"/>
              <a:t> </a:t>
            </a:r>
            <a:r>
              <a:rPr lang="da-DK" dirty="0" err="1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93615"/>
            <a:ext cx="10959193" cy="4351338"/>
          </a:xfrm>
        </p:spPr>
        <p:txBody>
          <a:bodyPr>
            <a:normAutofit/>
          </a:bodyPr>
          <a:lstStyle/>
          <a:p>
            <a:r>
              <a:rPr lang="en-US" dirty="0"/>
              <a:t>Parallel assignments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x, y, z = a, b, c</a:t>
            </a:r>
          </a:p>
          <a:p>
            <a:pPr marL="363538" indent="0">
              <a:buNone/>
            </a:pPr>
            <a:r>
              <a:rPr lang="en-US" dirty="0"/>
              <a:t>is a shorthand for a tuple assignment (right side is a single tuple)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y, z) = (a, b, c)</a:t>
            </a:r>
          </a:p>
          <a:p>
            <a:pPr marL="363538" indent="-363538"/>
            <a:endParaRPr lang="en-US" dirty="0"/>
          </a:p>
          <a:p>
            <a:pPr marL="363538" indent="-363538"/>
            <a:r>
              <a:rPr lang="en-US" dirty="0"/>
              <a:t>First the right-hand side is evaluated completely, and then the individual values of the tuple are assigned to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z</a:t>
            </a:r>
            <a:r>
              <a:rPr lang="en-US" dirty="0"/>
              <a:t> left-to-right (length must be equal on both sides)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537590"/>
              </p:ext>
            </p:extLst>
          </p:nvPr>
        </p:nvGraphicFramePr>
        <p:xfrm>
          <a:off x="9135835" y="365125"/>
          <a:ext cx="266155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55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= (10, 25)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 = point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7F74626-77DB-727B-AD93-8386755650D5}"/>
              </a:ext>
            </a:extLst>
          </p:cNvPr>
          <p:cNvSpPr/>
          <p:nvPr/>
        </p:nvSpPr>
        <p:spPr>
          <a:xfrm>
            <a:off x="7692048" y="758333"/>
            <a:ext cx="1366787" cy="81478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Unpacking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Nested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/lists </a:t>
            </a:r>
            <a:r>
              <a:rPr lang="da-DK" dirty="0" err="1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972" y="1662343"/>
            <a:ext cx="6104430" cy="4604641"/>
          </a:xfrm>
        </p:spPr>
        <p:txBody>
          <a:bodyPr>
            <a:normAutofit/>
          </a:bodyPr>
          <a:lstStyle/>
          <a:p>
            <a:r>
              <a:rPr lang="en-US" dirty="0"/>
              <a:t>Let hand side can be nested</a:t>
            </a:r>
            <a:br>
              <a:rPr lang="en-US" dirty="0"/>
            </a:br>
            <a:r>
              <a:rPr lang="en-US" dirty="0"/>
              <a:t> (great for unpacking data)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(y, (a[0], w)), a[1]) </a:t>
            </a: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= 1, (2, (3, 4)), 5</a:t>
            </a:r>
          </a:p>
          <a:p>
            <a:endParaRPr lang="en-US" dirty="0"/>
          </a:p>
          <a:p>
            <a:r>
              <a:rPr lang="en-US" dirty="0"/>
              <a:t>[...] and (...) on left side matches both lists and tuples of equal length </a:t>
            </a:r>
            <a:br>
              <a:rPr lang="en-US" dirty="0"/>
            </a:br>
            <a:r>
              <a:rPr lang="en-US" dirty="0"/>
              <a:t>(but likely you would like to be consistent with type of parenthesis)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183417"/>
              </p:ext>
            </p:extLst>
          </p:nvPr>
        </p:nvGraphicFramePr>
        <p:xfrm>
          <a:off x="6515531" y="1690688"/>
          <a:ext cx="5405123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512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[(10, 25), (30, 40)]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(x1, y1, x2, y2)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4, got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((x1, y1), (x2, y2))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[None, None]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((2, (3, 4)), 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((y, (a[0], w)), a[1])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z] = (3, 5, 7)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z) = [3, 5, 7]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3],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(5, 6)],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(5, 6)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43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Unpacking</a:t>
            </a:r>
            <a:r>
              <a:rPr lang="da-DK" dirty="0"/>
              <a:t> a </a:t>
            </a:r>
            <a:r>
              <a:rPr lang="da-DK" dirty="0" err="1"/>
              <a:t>sequence</a:t>
            </a:r>
            <a:r>
              <a:rPr lang="da-DK" dirty="0"/>
              <a:t> with </a:t>
            </a:r>
            <a:r>
              <a:rPr lang="da-DK" dirty="0" err="1"/>
              <a:t>one</a:t>
            </a:r>
            <a:r>
              <a:rPr lang="da-DK" dirty="0"/>
              <a:t> element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959083"/>
              </p:ext>
            </p:extLst>
          </p:nvPr>
        </p:nvGraphicFramePr>
        <p:xfrm>
          <a:off x="1911985" y="2212750"/>
          <a:ext cx="836803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803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simple assignment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[42]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unpacking, implicit parenthesis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[1, 2, 3]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too many values to unpack (expected 1, got 3)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0AEB64D-4B8F-7810-4B47-654ED7CAD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6" y="336132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3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25411</TotalTime>
  <Words>5140</Words>
  <Application>Microsoft Office PowerPoint</Application>
  <PresentationFormat>Widescreen</PresentationFormat>
  <Paragraphs>659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Courier</vt:lpstr>
      <vt:lpstr>Courier New</vt:lpstr>
      <vt:lpstr>Symbol</vt:lpstr>
      <vt:lpstr>Wingdings</vt:lpstr>
      <vt:lpstr>Office Theme</vt:lpstr>
      <vt:lpstr>Tuples and lists</vt:lpstr>
      <vt:lpstr>Tuples</vt:lpstr>
      <vt:lpstr>Question – What value is ((42,)) ?</vt:lpstr>
      <vt:lpstr>Warning: Unintended tuples</vt:lpstr>
      <vt:lpstr>Question – What is x ?</vt:lpstr>
      <vt:lpstr>Question – What tree is ('A',(('B','C'),'D')) ?</vt:lpstr>
      <vt:lpstr>Tuple assignment</vt:lpstr>
      <vt:lpstr>Nested tuple/lists assignments</vt:lpstr>
      <vt:lpstr>Unpacking a sequence with one element</vt:lpstr>
      <vt:lpstr>Tuples vs lists: a += b</vt:lpstr>
      <vt:lpstr>More on += on lists</vt:lpstr>
      <vt:lpstr>*variable assignment</vt:lpstr>
      <vt:lpstr>Question – What is b ?</vt:lpstr>
      <vt:lpstr>* in list and tuple construction</vt:lpstr>
      <vt:lpstr>PowerPoint Presentation</vt:lpstr>
      <vt:lpstr>List comprehension (cool stuff)</vt:lpstr>
      <vt:lpstr>List comprehension (it’s just syntactic sugar…)</vt:lpstr>
      <vt:lpstr>List comprehension (more cool stuff)</vt:lpstr>
      <vt:lpstr>List comprehension – for-if and multiple for</vt:lpstr>
      <vt:lpstr>Question – What will print the same?</vt:lpstr>
      <vt:lpstr>List comprehension – space usage long lists</vt:lpstr>
      <vt:lpstr>Without comprehension (1 line becomes 5 lines)</vt:lpstr>
      <vt:lpstr>any, all</vt:lpstr>
      <vt:lpstr>Example – computing primes</vt:lpstr>
      <vt:lpstr>enumerate</vt:lpstr>
      <vt:lpstr>zip</vt:lpstr>
      <vt:lpstr>PowerPoint Presentation</vt:lpstr>
      <vt:lpstr>(Simple) functions</vt:lpstr>
      <vt:lpstr>Question – What tuple is printed ?</vt:lpstr>
      <vt:lpstr>Geometric orientation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Gerth Stølting Brodal</dc:creator>
  <cp:lastModifiedBy>Gerth Stølting Brodal</cp:lastModifiedBy>
  <cp:revision>751</cp:revision>
  <dcterms:created xsi:type="dcterms:W3CDTF">2017-10-19T06:54:16Z</dcterms:created>
  <dcterms:modified xsi:type="dcterms:W3CDTF">2026-02-11T08:02:59Z</dcterms:modified>
</cp:coreProperties>
</file>